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72" r:id="rId2"/>
    <p:sldId id="316" r:id="rId3"/>
    <p:sldId id="317" r:id="rId4"/>
    <p:sldId id="259" r:id="rId5"/>
    <p:sldId id="283" r:id="rId6"/>
    <p:sldId id="286" r:id="rId7"/>
    <p:sldId id="321" r:id="rId8"/>
    <p:sldId id="322" r:id="rId9"/>
    <p:sldId id="271" r:id="rId10"/>
    <p:sldId id="323" r:id="rId11"/>
    <p:sldId id="324" r:id="rId12"/>
    <p:sldId id="325" r:id="rId13"/>
    <p:sldId id="326" r:id="rId14"/>
    <p:sldId id="327" r:id="rId15"/>
    <p:sldId id="260" r:id="rId16"/>
    <p:sldId id="261" r:id="rId17"/>
    <p:sldId id="263" r:id="rId18"/>
    <p:sldId id="264" r:id="rId19"/>
    <p:sldId id="285" r:id="rId20"/>
    <p:sldId id="287" r:id="rId21"/>
    <p:sldId id="288" r:id="rId22"/>
    <p:sldId id="289" r:id="rId23"/>
    <p:sldId id="290" r:id="rId24"/>
    <p:sldId id="291" r:id="rId25"/>
    <p:sldId id="292" r:id="rId26"/>
    <p:sldId id="293" r:id="rId27"/>
    <p:sldId id="294" r:id="rId28"/>
    <p:sldId id="295" r:id="rId29"/>
    <p:sldId id="296" r:id="rId30"/>
    <p:sldId id="297" r:id="rId31"/>
    <p:sldId id="301" r:id="rId32"/>
    <p:sldId id="313" r:id="rId33"/>
    <p:sldId id="328" r:id="rId34"/>
    <p:sldId id="314" r:id="rId35"/>
    <p:sldId id="315" r:id="rId36"/>
    <p:sldId id="318" r:id="rId37"/>
    <p:sldId id="31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03" autoAdjust="0"/>
    <p:restoredTop sz="94660"/>
  </p:normalViewPr>
  <p:slideViewPr>
    <p:cSldViewPr snapToGrid="0">
      <p:cViewPr varScale="1">
        <p:scale>
          <a:sx n="82" d="100"/>
          <a:sy n="82" d="100"/>
        </p:scale>
        <p:origin x="77"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FA363-C490-445F-9EAA-35BCF25D37FB}" type="datetimeFigureOut">
              <a:rPr lang="en-IN" smtClean="0"/>
              <a:t>18-05-2023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470B9-BDF6-4936-9735-5978DB0ED44F}" type="slidenum">
              <a:rPr lang="en-IN" smtClean="0"/>
              <a:t>‹#›</a:t>
            </a:fld>
            <a:endParaRPr lang="en-IN"/>
          </a:p>
        </p:txBody>
      </p:sp>
    </p:spTree>
    <p:extLst>
      <p:ext uri="{BB962C8B-B14F-4D97-AF65-F5344CB8AC3E}">
        <p14:creationId xmlns:p14="http://schemas.microsoft.com/office/powerpoint/2010/main" val="312624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535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E43E51-3200-4C8D-AB10-9416693B1992}"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320302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E43E51-3200-4C8D-AB10-9416693B1992}"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152036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E43E51-3200-4C8D-AB10-9416693B1992}"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5471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E43E51-3200-4C8D-AB10-9416693B1992}"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3528022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E43E51-3200-4C8D-AB10-9416693B1992}"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1080490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E43E51-3200-4C8D-AB10-9416693B1992}"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144117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E43E51-3200-4C8D-AB10-9416693B1992}"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2509627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E43E51-3200-4C8D-AB10-9416693B1992}"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38766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E43E51-3200-4C8D-AB10-9416693B1992}"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112771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E43E51-3200-4C8D-AB10-9416693B1992}"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1916690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E43E51-3200-4C8D-AB10-9416693B1992}"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7A63C-AA23-4296-A1B3-D5151C213C0B}" type="slidenum">
              <a:rPr lang="en-IN" smtClean="0"/>
              <a:t>‹#›</a:t>
            </a:fld>
            <a:endParaRPr lang="en-IN"/>
          </a:p>
        </p:txBody>
      </p:sp>
    </p:spTree>
    <p:extLst>
      <p:ext uri="{BB962C8B-B14F-4D97-AF65-F5344CB8AC3E}">
        <p14:creationId xmlns:p14="http://schemas.microsoft.com/office/powerpoint/2010/main" val="349200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43E51-3200-4C8D-AB10-9416693B1992}" type="datetimeFigureOut">
              <a:rPr lang="en-IN" smtClean="0"/>
              <a:t>18-05-2023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7A63C-AA23-4296-A1B3-D5151C213C0B}" type="slidenum">
              <a:rPr lang="en-IN" smtClean="0"/>
              <a:t>‹#›</a:t>
            </a:fld>
            <a:endParaRPr lang="en-IN"/>
          </a:p>
        </p:txBody>
      </p:sp>
    </p:spTree>
    <p:extLst>
      <p:ext uri="{BB962C8B-B14F-4D97-AF65-F5344CB8AC3E}">
        <p14:creationId xmlns:p14="http://schemas.microsoft.com/office/powerpoint/2010/main" val="15084954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a:stretch>
        </a:blipFill>
        <a:effectLst/>
      </p:bgPr>
    </p:bg>
    <p:spTree>
      <p:nvGrpSpPr>
        <p:cNvPr id="1" name="Shape 434"/>
        <p:cNvGrpSpPr/>
        <p:nvPr/>
      </p:nvGrpSpPr>
      <p:grpSpPr>
        <a:xfrm>
          <a:off x="0" y="0"/>
          <a:ext cx="0" cy="0"/>
          <a:chOff x="0" y="0"/>
          <a:chExt cx="0" cy="0"/>
        </a:xfrm>
      </p:grpSpPr>
      <p:sp>
        <p:nvSpPr>
          <p:cNvPr id="6" name="Rectangle 5"/>
          <p:cNvSpPr/>
          <p:nvPr/>
        </p:nvSpPr>
        <p:spPr>
          <a:xfrm>
            <a:off x="0" y="0"/>
            <a:ext cx="12192000" cy="6858000"/>
          </a:xfrm>
          <a:prstGeom prst="rect">
            <a:avLst/>
          </a:prstGeom>
          <a:blipFill>
            <a:blip r:embed="rId3">
              <a:alphaModFix amt="94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5" name="Google Shape;435;p58"/>
          <p:cNvSpPr txBox="1">
            <a:spLocks noGrp="1"/>
          </p:cNvSpPr>
          <p:nvPr>
            <p:ph type="ctrTitle"/>
          </p:nvPr>
        </p:nvSpPr>
        <p:spPr>
          <a:xfrm>
            <a:off x="751841" y="2936239"/>
            <a:ext cx="7986026" cy="2043493"/>
          </a:xfrm>
          <a:prstGeom prst="rect">
            <a:avLst/>
          </a:prstGeom>
        </p:spPr>
        <p:txBody>
          <a:bodyPr spcFirstLastPara="1" vert="horz" wrap="square" lIns="121900" tIns="121900" rIns="121900" bIns="121900" rtlCol="0" anchor="ctr" anchorCtr="0">
            <a:noAutofit/>
          </a:bodyPr>
          <a:lstStyle/>
          <a:p>
            <a:pPr algn="l">
              <a:spcBef>
                <a:spcPts val="0"/>
              </a:spcBef>
            </a:pPr>
            <a:r>
              <a:rPr lang="en" sz="7000" b="1" dirty="0" smtClean="0">
                <a:latin typeface="Arial" panose="020B0604020202020204" pitchFamily="34" charset="0"/>
                <a:cs typeface="Arial" panose="020B0604020202020204" pitchFamily="34" charset="0"/>
              </a:rPr>
              <a:t/>
            </a:r>
            <a:br>
              <a:rPr lang="en" sz="7000" b="1" dirty="0" smtClean="0">
                <a:latin typeface="Arial" panose="020B0604020202020204" pitchFamily="34" charset="0"/>
                <a:cs typeface="Arial" panose="020B0604020202020204" pitchFamily="34" charset="0"/>
              </a:rPr>
            </a:br>
            <a:r>
              <a:rPr lang="en" sz="7000" b="1" dirty="0" smtClean="0">
                <a:latin typeface="Arial" panose="020B0604020202020204" pitchFamily="34" charset="0"/>
                <a:cs typeface="Arial" panose="020B0604020202020204" pitchFamily="34" charset="0"/>
              </a:rPr>
              <a:t>SMART </a:t>
            </a:r>
            <a:r>
              <a:rPr lang="en" sz="7000" b="1" dirty="0">
                <a:latin typeface="Arial" panose="020B0604020202020204" pitchFamily="34" charset="0"/>
                <a:cs typeface="Arial" panose="020B0604020202020204" pitchFamily="34" charset="0"/>
              </a:rPr>
              <a:t>CROP PROTECTION USING IOT</a:t>
            </a:r>
            <a:endParaRPr sz="7000" b="1" dirty="0">
              <a:latin typeface="Arial" panose="020B0604020202020204" pitchFamily="34" charset="0"/>
              <a:cs typeface="Arial" panose="020B0604020202020204" pitchFamily="34" charset="0"/>
            </a:endParaRPr>
          </a:p>
        </p:txBody>
      </p:sp>
      <p:cxnSp>
        <p:nvCxnSpPr>
          <p:cNvPr id="437" name="Google Shape;437;p58"/>
          <p:cNvCxnSpPr/>
          <p:nvPr/>
        </p:nvCxnSpPr>
        <p:spPr>
          <a:xfrm>
            <a:off x="965239" y="5794371"/>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 name="Rectangle 3"/>
          <p:cNvSpPr/>
          <p:nvPr/>
        </p:nvSpPr>
        <p:spPr>
          <a:xfrm>
            <a:off x="5791200" y="5536298"/>
            <a:ext cx="6096000" cy="1015663"/>
          </a:xfrm>
          <a:prstGeom prst="rect">
            <a:avLst/>
          </a:prstGeom>
        </p:spPr>
        <p:txBody>
          <a:bodyPr>
            <a:spAutoFit/>
          </a:bodyPr>
          <a:lstStyle/>
          <a:p>
            <a:endParaRPr lang="en-IN" sz="20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IN" sz="20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DOMAIN NAME </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p>
            <a:r>
              <a:rPr lang="en-IN" sz="2000" b="1" dirty="0" smtClean="0">
                <a:latin typeface="Arial" panose="020B0604020202020204" pitchFamily="34" charset="0"/>
                <a:cs typeface="Arial" panose="020B0604020202020204" pitchFamily="34" charset="0"/>
              </a:rPr>
              <a:t>INTERNET OF THINGS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245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79309"/>
          </a:xfrm>
        </p:spPr>
        <p:txBody>
          <a:bodyPr>
            <a:normAutofit fontScale="90000"/>
          </a:bodyPr>
          <a:lstStyle/>
          <a:p>
            <a:r>
              <a:rPr lang="en-IN" dirty="0">
                <a:latin typeface="Times New Roman" pitchFamily="18" charset="0"/>
                <a:cs typeface="Times New Roman" pitchFamily="18" charset="0"/>
              </a:rPr>
              <a:t>PROPOSED SOLUTION</a:t>
            </a:r>
            <a:endParaRPr lang="en-IN" dirty="0"/>
          </a:p>
        </p:txBody>
      </p:sp>
      <p:sp>
        <p:nvSpPr>
          <p:cNvPr id="3" name="Content Placeholder 2"/>
          <p:cNvSpPr>
            <a:spLocks noGrp="1"/>
          </p:cNvSpPr>
          <p:nvPr>
            <p:ph sz="half" idx="1"/>
          </p:nvPr>
        </p:nvSpPr>
        <p:spPr>
          <a:xfrm>
            <a:off x="838200" y="862149"/>
            <a:ext cx="5181600" cy="5314814"/>
          </a:xfrm>
        </p:spPr>
        <p:txBody>
          <a:bodyPr>
            <a:noAutofit/>
          </a:bodyPr>
          <a:lstStyle/>
          <a:p>
            <a:pPr marL="0" indent="0">
              <a:buNone/>
            </a:pPr>
            <a:r>
              <a:rPr lang="en-US" sz="1300" b="1" dirty="0" smtClean="0">
                <a:latin typeface="Arial" panose="020B0604020202020204" pitchFamily="34" charset="0"/>
                <a:cs typeface="Arial" panose="020B0604020202020204" pitchFamily="34" charset="0"/>
              </a:rPr>
              <a:t>SMART CROP PROTECTION</a:t>
            </a:r>
          </a:p>
          <a:p>
            <a:r>
              <a:rPr lang="en-US" sz="1300" dirty="0">
                <a:latin typeface="Arial" panose="020B0604020202020204" pitchFamily="34" charset="0"/>
                <a:cs typeface="Arial" panose="020B0604020202020204" pitchFamily="34" charset="0"/>
              </a:rPr>
              <a:t>The modernization of farm operations fueled by the increasing technology adoption rate makes farm management a little less laborious and a lot more rewarding. However, the evolution of digital technology has resulted in several new concepts, some of which are used interchangeably. </a:t>
            </a:r>
            <a:endParaRPr lang="en-US" sz="1300" dirty="0" smtClean="0">
              <a:latin typeface="Arial" panose="020B0604020202020204" pitchFamily="34" charset="0"/>
              <a:cs typeface="Arial" panose="020B0604020202020204" pitchFamily="34" charset="0"/>
            </a:endParaRPr>
          </a:p>
          <a:p>
            <a:r>
              <a:rPr lang="en-US" sz="1300" dirty="0" smtClean="0">
                <a:latin typeface="Arial" panose="020B0604020202020204" pitchFamily="34" charset="0"/>
                <a:cs typeface="Arial" panose="020B0604020202020204" pitchFamily="34" charset="0"/>
              </a:rPr>
              <a:t>we </a:t>
            </a:r>
            <a:r>
              <a:rPr lang="en-US" sz="1300" dirty="0">
                <a:latin typeface="Arial" panose="020B0604020202020204" pitchFamily="34" charset="0"/>
                <a:cs typeface="Arial" panose="020B0604020202020204" pitchFamily="34" charset="0"/>
              </a:rPr>
              <a:t>explore two very similar but not identical concepts: precision agriculture and smart farming. involves highly controlled, accurate, and optimized agricultural production. It facilitates more efficient resource utilization, better yield, and reduced environmental impact, all at the same time. An ideal example of the precision farming practice is a focused agrochemical application with AI-aided analysis, targeting only areas that need attention instead of the blanket application.</a:t>
            </a:r>
          </a:p>
          <a:p>
            <a:r>
              <a:rPr lang="en-US" sz="1300" dirty="0" smtClean="0">
                <a:latin typeface="Arial" panose="020B0604020202020204" pitchFamily="34" charset="0"/>
                <a:cs typeface="Arial" panose="020B0604020202020204" pitchFamily="34" charset="0"/>
              </a:rPr>
              <a:t>This farming practice involves the implementation of modern information and communication technologies . Producers also incorporate a combination of devices and machinery that help capture vital field data,</a:t>
            </a:r>
          </a:p>
          <a:p>
            <a:pPr marL="0" indent="0">
              <a:buNone/>
            </a:pPr>
            <a:r>
              <a:rPr lang="en-US" sz="1300" dirty="0" smtClean="0">
                <a:latin typeface="Arial" panose="020B0604020202020204" pitchFamily="34" charset="0"/>
                <a:cs typeface="Arial" panose="020B0604020202020204" pitchFamily="34" charset="0"/>
              </a:rPr>
              <a:t> including :</a:t>
            </a:r>
          </a:p>
          <a:p>
            <a:r>
              <a:rPr lang="en-US" sz="1300" dirty="0" smtClean="0">
                <a:latin typeface="Arial" panose="020B0604020202020204" pitchFamily="34" charset="0"/>
                <a:cs typeface="Arial" panose="020B0604020202020204" pitchFamily="34" charset="0"/>
              </a:rPr>
              <a:t>Remote sensors</a:t>
            </a:r>
          </a:p>
          <a:p>
            <a:r>
              <a:rPr lang="en-US" sz="1300" dirty="0" smtClean="0">
                <a:latin typeface="Arial" panose="020B0604020202020204" pitchFamily="34" charset="0"/>
                <a:cs typeface="Arial" panose="020B0604020202020204" pitchFamily="34" charset="0"/>
              </a:rPr>
              <a:t>Automated hardware and software</a:t>
            </a:r>
          </a:p>
          <a:p>
            <a:r>
              <a:rPr lang="en-US" sz="1300" dirty="0" smtClean="0">
                <a:latin typeface="Arial" panose="020B0604020202020204" pitchFamily="34" charset="0"/>
                <a:cs typeface="Arial" panose="020B0604020202020204" pitchFamily="34" charset="0"/>
              </a:rPr>
              <a:t>Telematics</a:t>
            </a:r>
          </a:p>
          <a:p>
            <a:r>
              <a:rPr lang="en-US" sz="1300" dirty="0" smtClean="0">
                <a:latin typeface="Arial" panose="020B0604020202020204" pitchFamily="34" charset="0"/>
                <a:cs typeface="Arial" panose="020B0604020202020204" pitchFamily="34" charset="0"/>
              </a:rPr>
              <a:t>Drones</a:t>
            </a:r>
          </a:p>
          <a:p>
            <a:r>
              <a:rPr lang="en-US" sz="1300" dirty="0" smtClean="0">
                <a:latin typeface="Arial" panose="020B0604020202020204" pitchFamily="34" charset="0"/>
                <a:cs typeface="Arial" panose="020B0604020202020204" pitchFamily="34" charset="0"/>
              </a:rPr>
              <a:t>Autonomous vehicles</a:t>
            </a:r>
          </a:p>
          <a:p>
            <a:r>
              <a:rPr lang="en-US" sz="1300" dirty="0" smtClean="0">
                <a:latin typeface="Arial" panose="020B0604020202020204" pitchFamily="34" charset="0"/>
                <a:cs typeface="Arial" panose="020B0604020202020204" pitchFamily="34" charset="0"/>
              </a:rPr>
              <a:t>GPS soil sampling </a:t>
            </a:r>
          </a:p>
          <a:p>
            <a:endParaRPr lang="en-IN" sz="1100"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622920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500" b="1" dirty="0">
                <a:latin typeface="Arial" panose="020B0604020202020204" pitchFamily="34" charset="0"/>
                <a:cs typeface="Arial" panose="020B0604020202020204" pitchFamily="34" charset="0"/>
              </a:rPr>
              <a:t>ADVANTAGES</a:t>
            </a:r>
          </a:p>
        </p:txBody>
      </p:sp>
      <p:sp>
        <p:nvSpPr>
          <p:cNvPr id="3" name="Content Placeholder 2"/>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The microcontroller now sounds an alarm to woo the animals away from the field as well as sends </a:t>
            </a:r>
            <a:r>
              <a:rPr lang="en-US" sz="2000" dirty="0" err="1">
                <a:latin typeface="Arial" panose="020B0604020202020204" pitchFamily="34" charset="0"/>
                <a:cs typeface="Arial" panose="020B0604020202020204" pitchFamily="34" charset="0"/>
              </a:rPr>
              <a:t>sms</a:t>
            </a:r>
            <a:r>
              <a:rPr lang="en-US" sz="2000" dirty="0">
                <a:latin typeface="Arial" panose="020B0604020202020204" pitchFamily="34" charset="0"/>
                <a:cs typeface="Arial" panose="020B0604020202020204" pitchFamily="34" charset="0"/>
              </a:rPr>
              <a:t> to the farmer so that he may know about the issue and come to the spot in case the animals don't turn away by the alarm. This ensures complete safety of crops from animals thus protecting the farmers loss.</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Increased </a:t>
            </a:r>
            <a:r>
              <a:rPr lang="en-US" sz="2000" dirty="0">
                <a:latin typeface="Arial" panose="020B0604020202020204" pitchFamily="34" charset="0"/>
                <a:cs typeface="Arial" panose="020B0604020202020204" pitchFamily="34" charset="0"/>
              </a:rPr>
              <a:t>work efficiency. One of the greatest things about Smart Farming is its potential to save valuable time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Improved fuel efficiency. Smart Farming allows farmers to be much more precise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Reduced consumables. </a:t>
            </a:r>
          </a:p>
          <a:p>
            <a:r>
              <a:rPr lang="en-US" sz="2000" dirty="0">
                <a:latin typeface="Arial" panose="020B0604020202020204" pitchFamily="34" charset="0"/>
                <a:cs typeface="Arial" panose="020B0604020202020204" pitchFamily="34" charset="0"/>
              </a:rPr>
              <a:t>Increased yields.</a:t>
            </a:r>
          </a:p>
        </p:txBody>
      </p:sp>
    </p:spTree>
    <p:extLst>
      <p:ext uri="{BB962C8B-B14F-4D97-AF65-F5344CB8AC3E}">
        <p14:creationId xmlns:p14="http://schemas.microsoft.com/office/powerpoint/2010/main" val="1420558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496389"/>
            <a:ext cx="5181600" cy="5680574"/>
          </a:xfrm>
        </p:spPr>
        <p:txBody>
          <a:bodyPr>
            <a:normAutofit/>
          </a:bodyPr>
          <a:lstStyle/>
          <a:p>
            <a:pPr marL="0" indent="0">
              <a:buNone/>
            </a:pPr>
            <a:r>
              <a:rPr lang="en-US" sz="2000" b="1" dirty="0">
                <a:latin typeface="Arial" panose="020B0604020202020204" pitchFamily="34" charset="0"/>
                <a:cs typeface="Arial" panose="020B0604020202020204" pitchFamily="34" charset="0"/>
              </a:rPr>
              <a:t>Sensors and </a:t>
            </a:r>
            <a:r>
              <a:rPr lang="en-US" sz="2000" b="1" dirty="0" err="1">
                <a:latin typeface="Arial" panose="020B0604020202020204" pitchFamily="34" charset="0"/>
                <a:cs typeface="Arial" panose="020B0604020202020204" pitchFamily="34" charset="0"/>
              </a:rPr>
              <a:t>IoT</a:t>
            </a:r>
            <a:r>
              <a:rPr lang="en-US" sz="2000" b="1" dirty="0">
                <a:latin typeface="Arial" panose="020B0604020202020204" pitchFamily="34" charset="0"/>
                <a:cs typeface="Arial" panose="020B0604020202020204" pitchFamily="34" charset="0"/>
              </a:rPr>
              <a:t> Devices</a:t>
            </a:r>
          </a:p>
          <a:p>
            <a:r>
              <a:rPr lang="en-US" sz="2000" dirty="0">
                <a:latin typeface="Arial" panose="020B0604020202020204" pitchFamily="34" charset="0"/>
                <a:cs typeface="Arial" panose="020B0604020202020204" pitchFamily="34" charset="0"/>
              </a:rPr>
              <a:t>The first step in smart crop protection is the deployment of sensors and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devices throughout the farm. These devices can be used to monitor a wide range of environmental factors such as temperature, humidity, soil moisture, and light levels. They can also be used to track the growth and development of individual plants, allowing farmers to identify potential issues early on.</a:t>
            </a:r>
          </a:p>
          <a:p>
            <a:r>
              <a:rPr lang="en-US" sz="2000" dirty="0">
                <a:latin typeface="Arial" panose="020B0604020202020204" pitchFamily="34" charset="0"/>
                <a:cs typeface="Arial" panose="020B0604020202020204" pitchFamily="34" charset="0"/>
              </a:rPr>
              <a:t>By collecting data from these devices and analyzing it using machine learning algorithms, farmers can gain valuable insights into the health of their crops and make informed decisions about when to apply treatments.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3472144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365760"/>
            <a:ext cx="5181600" cy="5811203"/>
          </a:xfrm>
        </p:spPr>
        <p:txBody>
          <a:bodyPr>
            <a:normAutofit/>
          </a:bodyPr>
          <a:lstStyle/>
          <a:p>
            <a:pPr marL="0" indent="0">
              <a:buNone/>
            </a:pPr>
            <a:r>
              <a:rPr lang="en-US" sz="2000" b="1" dirty="0">
                <a:latin typeface="Arial" panose="020B0604020202020204" pitchFamily="34" charset="0"/>
                <a:cs typeface="Arial" panose="020B0604020202020204" pitchFamily="34" charset="0"/>
              </a:rPr>
              <a:t>Machine Learning and Predictive Analytics</a:t>
            </a:r>
          </a:p>
          <a:p>
            <a:r>
              <a:rPr lang="en-US" sz="2000" dirty="0">
                <a:latin typeface="Arial" panose="020B0604020202020204" pitchFamily="34" charset="0"/>
                <a:cs typeface="Arial" panose="020B0604020202020204" pitchFamily="34" charset="0"/>
              </a:rPr>
              <a:t>One of the most powerful aspects of smart crop protection is the ability to leverage machine learning and predictive analytics to make data-driven decisions. By analyzing data from sensors,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devices, and drones, farmers can develop predictive models that can forecast potential threats to their crops.</a:t>
            </a:r>
          </a:p>
          <a:p>
            <a:r>
              <a:rPr lang="en-US" sz="2000" dirty="0">
                <a:latin typeface="Arial" panose="020B0604020202020204" pitchFamily="34" charset="0"/>
                <a:cs typeface="Arial" panose="020B0604020202020204" pitchFamily="34" charset="0"/>
              </a:rPr>
              <a:t>This allows farmers to take proactive measures to prevent issues before they occur, such as applying treatments at the right time or adjusting irrigation schedules based on predicted weather patterns. By constantly refining these models with new data, farmers can continuously improve their crop protection strategies over time.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150548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53440"/>
            <a:ext cx="5181600" cy="5323523"/>
          </a:xfrm>
        </p:spPr>
        <p:txBody>
          <a:bodyPr>
            <a:normAutofit/>
          </a:bodyPr>
          <a:lstStyle/>
          <a:p>
            <a:pPr marL="0" indent="0">
              <a:buNone/>
            </a:pPr>
            <a:r>
              <a:rPr lang="en-US" sz="2000" b="1" dirty="0">
                <a:latin typeface="Arial" panose="020B0604020202020204" pitchFamily="34" charset="0"/>
                <a:cs typeface="Arial" panose="020B0604020202020204" pitchFamily="34" charset="0"/>
              </a:rPr>
              <a:t>Reducing Pesticide Use</a:t>
            </a:r>
          </a:p>
          <a:p>
            <a:r>
              <a:rPr lang="en-US" sz="2000" dirty="0">
                <a:latin typeface="Arial" panose="020B0604020202020204" pitchFamily="34" charset="0"/>
                <a:cs typeface="Arial" panose="020B0604020202020204" pitchFamily="34" charset="0"/>
              </a:rPr>
              <a:t>One of the key benefits of smart crop protection is the ability to reduce the use of pesticides and other harmful chemicals. By monitoring crops in real-time and applying treatments only when necessary, farmers can minimize the amount of pesticides they use while still maintaining high crop yields.</a:t>
            </a:r>
          </a:p>
          <a:p>
            <a:r>
              <a:rPr lang="en-US" sz="2000" dirty="0">
                <a:latin typeface="Arial" panose="020B0604020202020204" pitchFamily="34" charset="0"/>
                <a:cs typeface="Arial" panose="020B0604020202020204" pitchFamily="34" charset="0"/>
              </a:rPr>
              <a:t>This not only benefits the environment by reducing the amount of harmful chemicals released into the ecosystem, but it also benefits farmers by reducing costs associated with purchasing and applying these treatments.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269700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body" sz="half" idx="2"/>
          </p:nvPr>
        </p:nvSpPr>
        <p:spPr>
          <a:xfrm>
            <a:off x="839788" y="987425"/>
            <a:ext cx="3932237" cy="4881563"/>
          </a:xfrm>
        </p:spPr>
        <p:txBody>
          <a:bodyPr>
            <a:normAutofit/>
          </a:bodyPr>
          <a:lstStyle/>
          <a:p>
            <a:r>
              <a:rPr lang="en-US" sz="2000" b="1" dirty="0">
                <a:latin typeface="Arial" panose="020B0604020202020204" pitchFamily="34" charset="0"/>
                <a:cs typeface="Arial" panose="020B0604020202020204" pitchFamily="34" charset="0"/>
              </a:rPr>
              <a:t>Benefits of the Internet of Things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can improve efficiency and productivity in various industries by automating processes and providing real-time data analytics.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healthcare, 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can help monitor patients remotely and provide personalized care, while in transportation, it can optimize traffic flow and reduce accidents through vehicle-to-vehicle communication</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987425"/>
            <a:ext cx="6172200" cy="4346542"/>
          </a:xfrm>
        </p:spPr>
      </p:pic>
    </p:spTree>
    <p:extLst>
      <p:ext uri="{BB962C8B-B14F-4D97-AF65-F5344CB8AC3E}">
        <p14:creationId xmlns:p14="http://schemas.microsoft.com/office/powerpoint/2010/main" val="1173462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987425"/>
            <a:ext cx="3932237" cy="4881563"/>
          </a:xfrm>
        </p:spPr>
        <p:txBody>
          <a:bodyPr>
            <a:normAutofit/>
          </a:bodyPr>
          <a:lstStyle/>
          <a:p>
            <a:r>
              <a:rPr lang="en-US" sz="2000" b="1" dirty="0">
                <a:latin typeface="Arial" panose="020B0604020202020204" pitchFamily="34" charset="0"/>
                <a:cs typeface="Arial" panose="020B0604020202020204" pitchFamily="34" charset="0"/>
              </a:rPr>
              <a:t>Challenges of the Internet of Things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One of the main challenges of 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is security, as the vast amount of connected devices creates numerous entry points for hackers.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Another challenge is the lack of standardization and interoperability between different devices and platforms, which can hinder communication and integration.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3188" y="987425"/>
            <a:ext cx="6172200" cy="4881563"/>
          </a:xfrm>
        </p:spPr>
      </p:pic>
    </p:spTree>
    <p:extLst>
      <p:ext uri="{BB962C8B-B14F-4D97-AF65-F5344CB8AC3E}">
        <p14:creationId xmlns:p14="http://schemas.microsoft.com/office/powerpoint/2010/main" val="3407326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987425"/>
            <a:ext cx="3932237" cy="4881563"/>
          </a:xfrm>
        </p:spPr>
        <p:txBody>
          <a:bodyPr>
            <a:normAutofit/>
          </a:bodyPr>
          <a:lstStyle/>
          <a:p>
            <a:r>
              <a:rPr lang="en-US" sz="2000" b="1" dirty="0">
                <a:latin typeface="Arial" panose="020B0604020202020204" pitchFamily="34" charset="0"/>
                <a:cs typeface="Arial" panose="020B0604020202020204" pitchFamily="34" charset="0"/>
              </a:rPr>
              <a:t>Privacy Concerns in the Internet of Things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As 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collects and shares vast amounts of personal data, there are concerns about privacy and data protection.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There is also the risk of data breaches and unauthorized access to sensitive information, particularly in industries such as finance and healthcare.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81563"/>
          </a:xfrm>
        </p:spPr>
      </p:pic>
    </p:spTree>
    <p:extLst>
      <p:ext uri="{BB962C8B-B14F-4D97-AF65-F5344CB8AC3E}">
        <p14:creationId xmlns:p14="http://schemas.microsoft.com/office/powerpoint/2010/main" val="4213936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987425"/>
            <a:ext cx="3932237" cy="4881563"/>
          </a:xfrm>
        </p:spPr>
        <p:txBody>
          <a:bodyPr>
            <a:normAutofit/>
          </a:bodyPr>
          <a:lstStyle/>
          <a:p>
            <a:r>
              <a:rPr lang="en-US" sz="2000" b="1" dirty="0">
                <a:latin typeface="Arial" panose="020B0604020202020204" pitchFamily="34" charset="0"/>
                <a:cs typeface="Arial" panose="020B0604020202020204" pitchFamily="34" charset="0"/>
              </a:rPr>
              <a:t>Future of the Internet of Things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As technology continues to advance, 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will become more integrated into our daily lives, with smart homes, cities, and transportation systems becoming the norm.</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There will also be increased emphasis on sustainability and energy efficiency, with the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helping to monitor and reduce energy consumption.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81563"/>
          </a:xfrm>
        </p:spPr>
      </p:pic>
    </p:spTree>
    <p:extLst>
      <p:ext uri="{BB962C8B-B14F-4D97-AF65-F5344CB8AC3E}">
        <p14:creationId xmlns:p14="http://schemas.microsoft.com/office/powerpoint/2010/main" val="2431993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BRAINSTORM</a:t>
            </a:r>
            <a:endParaRPr lang="en-IN" sz="4000" dirty="0">
              <a:latin typeface="Arial" panose="020B0604020202020204" pitchFamily="34" charset="0"/>
              <a:cs typeface="Arial" panose="020B0604020202020204" pitchFamily="34" charset="0"/>
            </a:endParaRPr>
          </a:p>
        </p:txBody>
      </p:sp>
      <p:pic>
        <p:nvPicPr>
          <p:cNvPr id="4" name="Content Placeholder 3" descr="C:\Users\Sangeetha\OneDrive\Pictures\download.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74371" y="1825625"/>
            <a:ext cx="4843257" cy="4351338"/>
          </a:xfrm>
          <a:prstGeom prst="rect">
            <a:avLst/>
          </a:prstGeom>
          <a:noFill/>
          <a:ln>
            <a:noFill/>
          </a:ln>
        </p:spPr>
      </p:pic>
      <p:grpSp>
        <p:nvGrpSpPr>
          <p:cNvPr id="5" name="Google Shape;438;p58"/>
          <p:cNvGrpSpPr/>
          <p:nvPr/>
        </p:nvGrpSpPr>
        <p:grpSpPr>
          <a:xfrm>
            <a:off x="8278335" y="109449"/>
            <a:ext cx="1450362" cy="1447410"/>
            <a:chOff x="7193640" y="535000"/>
            <a:chExt cx="1450362" cy="1447410"/>
          </a:xfrm>
        </p:grpSpPr>
        <p:sp>
          <p:nvSpPr>
            <p:cNvPr id="6"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45;p58"/>
          <p:cNvGrpSpPr/>
          <p:nvPr/>
        </p:nvGrpSpPr>
        <p:grpSpPr>
          <a:xfrm flipH="1">
            <a:off x="9949392" y="17214"/>
            <a:ext cx="2222991" cy="2380171"/>
            <a:chOff x="279450" y="571167"/>
            <a:chExt cx="1533626" cy="1642063"/>
          </a:xfrm>
        </p:grpSpPr>
        <p:sp>
          <p:nvSpPr>
            <p:cNvPr id="13"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1" name="Google Shape;454;p58"/>
          <p:cNvGrpSpPr/>
          <p:nvPr/>
        </p:nvGrpSpPr>
        <p:grpSpPr>
          <a:xfrm>
            <a:off x="5199295" y="6445155"/>
            <a:ext cx="310599" cy="294704"/>
            <a:chOff x="6724281" y="3004537"/>
            <a:chExt cx="310599" cy="294704"/>
          </a:xfrm>
        </p:grpSpPr>
        <p:sp>
          <p:nvSpPr>
            <p:cNvPr id="22"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57;p58"/>
          <p:cNvGrpSpPr/>
          <p:nvPr/>
        </p:nvGrpSpPr>
        <p:grpSpPr>
          <a:xfrm>
            <a:off x="11613253" y="4025956"/>
            <a:ext cx="274389" cy="287882"/>
            <a:chOff x="8005637" y="2529896"/>
            <a:chExt cx="274389" cy="287882"/>
          </a:xfrm>
        </p:grpSpPr>
        <p:sp>
          <p:nvSpPr>
            <p:cNvPr id="25"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462;p58"/>
          <p:cNvGrpSpPr/>
          <p:nvPr/>
        </p:nvGrpSpPr>
        <p:grpSpPr>
          <a:xfrm rot="8945712">
            <a:off x="227353" y="242530"/>
            <a:ext cx="470500" cy="545601"/>
            <a:chOff x="5320111" y="1881293"/>
            <a:chExt cx="470512" cy="545615"/>
          </a:xfrm>
        </p:grpSpPr>
        <p:sp>
          <p:nvSpPr>
            <p:cNvPr id="30"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66;p58"/>
          <p:cNvGrpSpPr/>
          <p:nvPr/>
        </p:nvGrpSpPr>
        <p:grpSpPr>
          <a:xfrm>
            <a:off x="6739642" y="203803"/>
            <a:ext cx="315323" cy="376981"/>
            <a:chOff x="4040314" y="1769061"/>
            <a:chExt cx="315323" cy="376981"/>
          </a:xfrm>
        </p:grpSpPr>
        <p:sp>
          <p:nvSpPr>
            <p:cNvPr id="34"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72;p58"/>
          <p:cNvGrpSpPr/>
          <p:nvPr/>
        </p:nvGrpSpPr>
        <p:grpSpPr>
          <a:xfrm rot="2395509">
            <a:off x="10854584" y="6313041"/>
            <a:ext cx="274395" cy="287888"/>
            <a:chOff x="2772212" y="2822146"/>
            <a:chExt cx="274389" cy="287882"/>
          </a:xfrm>
        </p:grpSpPr>
        <p:sp>
          <p:nvSpPr>
            <p:cNvPr id="40"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035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593124"/>
            <a:ext cx="5181600" cy="5583839"/>
          </a:xfrm>
        </p:spPr>
        <p:txBody>
          <a:bodyPr>
            <a:normAutofit/>
          </a:bodyPr>
          <a:lstStyle/>
          <a:p>
            <a:pPr marL="0" indent="0">
              <a:buNone/>
            </a:pPr>
            <a:endParaRPr lang="en-IN" sz="2000" b="1" u="sng" dirty="0" smtClean="0">
              <a:solidFill>
                <a:schemeClr val="tx2"/>
              </a:solidFill>
              <a:latin typeface="Arial" panose="020B0604020202020204" pitchFamily="34" charset="0"/>
              <a:cs typeface="Arial" panose="020B0604020202020204" pitchFamily="34" charset="0"/>
            </a:endParaRPr>
          </a:p>
          <a:p>
            <a:pPr marL="0" indent="0">
              <a:buNone/>
            </a:pPr>
            <a:endParaRPr lang="en-IN" sz="2000" b="1" u="sng" dirty="0">
              <a:solidFill>
                <a:schemeClr val="tx2"/>
              </a:solidFill>
              <a:latin typeface="Arial" panose="020B0604020202020204" pitchFamily="34" charset="0"/>
              <a:cs typeface="Arial" panose="020B0604020202020204" pitchFamily="34" charset="0"/>
            </a:endParaRPr>
          </a:p>
          <a:p>
            <a:pPr marL="0" indent="0">
              <a:buNone/>
            </a:pPr>
            <a:endParaRPr lang="en-IN" sz="2000" b="1" u="sng" dirty="0" smtClean="0">
              <a:solidFill>
                <a:schemeClr val="tx2"/>
              </a:solidFill>
              <a:latin typeface="Arial" panose="020B0604020202020204" pitchFamily="34" charset="0"/>
              <a:cs typeface="Arial" panose="020B0604020202020204" pitchFamily="34" charset="0"/>
            </a:endParaRPr>
          </a:p>
          <a:p>
            <a:pPr marL="0" indent="0">
              <a:buNone/>
            </a:pPr>
            <a:r>
              <a:rPr lang="en-IN" sz="2000" b="1" u="sng" dirty="0" smtClean="0">
                <a:solidFill>
                  <a:schemeClr val="tx2"/>
                </a:solidFill>
                <a:latin typeface="Arial" panose="020B0604020202020204" pitchFamily="34" charset="0"/>
                <a:cs typeface="Arial" panose="020B0604020202020204" pitchFamily="34" charset="0"/>
              </a:rPr>
              <a:t>PRESENTED BY</a:t>
            </a:r>
          </a:p>
          <a:p>
            <a:pPr marL="0" indent="0">
              <a:buNone/>
            </a:pPr>
            <a:endParaRPr lang="en-IN" sz="2000" b="1" u="sng" dirty="0">
              <a:solidFill>
                <a:schemeClr val="tx2"/>
              </a:solidFill>
              <a:latin typeface="Arial" panose="020B0604020202020204" pitchFamily="34" charset="0"/>
              <a:cs typeface="Arial" panose="020B0604020202020204" pitchFamily="34" charset="0"/>
            </a:endParaRPr>
          </a:p>
          <a:p>
            <a:pPr marL="0" indent="0">
              <a:buNone/>
            </a:pPr>
            <a:r>
              <a:rPr lang="en-IN" sz="2000" b="1" u="sng" dirty="0" smtClean="0">
                <a:solidFill>
                  <a:schemeClr val="tx2"/>
                </a:solidFill>
                <a:latin typeface="Arial" panose="020B0604020202020204" pitchFamily="34" charset="0"/>
                <a:cs typeface="Arial" panose="020B0604020202020204" pitchFamily="34" charset="0"/>
              </a:rPr>
              <a:t>VIGNESH.R (211119205501)</a:t>
            </a:r>
            <a:endParaRPr lang="en-IN" sz="2000" b="1" u="sng" dirty="0">
              <a:solidFill>
                <a:schemeClr val="tx2"/>
              </a:solidFill>
              <a:latin typeface="Arial" panose="020B0604020202020204" pitchFamily="34" charset="0"/>
              <a:cs typeface="Arial" panose="020B0604020202020204" pitchFamily="34" charset="0"/>
            </a:endParaRPr>
          </a:p>
          <a:p>
            <a:endParaRPr lang="en-IN" sz="2400" b="1" dirty="0">
              <a:solidFill>
                <a:schemeClr val="tx2"/>
              </a:solidFill>
              <a:latin typeface="Bahnschrift" pitchFamily="34" charset="0"/>
            </a:endParaRPr>
          </a:p>
        </p:txBody>
      </p:sp>
      <p:sp>
        <p:nvSpPr>
          <p:cNvPr id="4" name="Content Placeholder 3"/>
          <p:cNvSpPr>
            <a:spLocks noGrp="1"/>
          </p:cNvSpPr>
          <p:nvPr>
            <p:ph sz="half" idx="2"/>
          </p:nvPr>
        </p:nvSpPr>
        <p:spPr>
          <a:xfrm>
            <a:off x="6172200" y="593124"/>
            <a:ext cx="5181600" cy="5583839"/>
          </a:xfrm>
        </p:spPr>
        <p:txBody>
          <a:bodyPr>
            <a:normAutofit/>
          </a:bodyPr>
          <a:lstStyle/>
          <a:p>
            <a:pPr marL="0" indent="0">
              <a:buNone/>
            </a:pPr>
            <a:endParaRPr lang="en-IN" sz="2000" b="1" u="sng" dirty="0" smtClean="0">
              <a:solidFill>
                <a:schemeClr val="tx2"/>
              </a:solidFill>
              <a:latin typeface="Arial" panose="020B0604020202020204" pitchFamily="34" charset="0"/>
              <a:cs typeface="Arial" panose="020B0604020202020204" pitchFamily="34" charset="0"/>
            </a:endParaRPr>
          </a:p>
          <a:p>
            <a:pPr marL="0" indent="0">
              <a:buNone/>
            </a:pPr>
            <a:endParaRPr lang="en-IN" sz="2000" b="1" u="sng" dirty="0">
              <a:solidFill>
                <a:schemeClr val="tx2"/>
              </a:solidFill>
              <a:latin typeface="Arial" panose="020B0604020202020204" pitchFamily="34" charset="0"/>
              <a:cs typeface="Arial" panose="020B0604020202020204" pitchFamily="34" charset="0"/>
            </a:endParaRPr>
          </a:p>
          <a:p>
            <a:pPr marL="0" indent="0">
              <a:buNone/>
            </a:pPr>
            <a:endParaRPr lang="en-IN" sz="2000" b="1" u="sng" dirty="0" smtClean="0">
              <a:solidFill>
                <a:schemeClr val="tx2"/>
              </a:solidFill>
              <a:latin typeface="Arial" panose="020B0604020202020204" pitchFamily="34" charset="0"/>
              <a:cs typeface="Arial" panose="020B0604020202020204" pitchFamily="34" charset="0"/>
            </a:endParaRPr>
          </a:p>
          <a:p>
            <a:pPr marL="0" indent="0">
              <a:buNone/>
            </a:pPr>
            <a:r>
              <a:rPr lang="en-IN" sz="2000" b="1" u="sng" dirty="0" smtClean="0">
                <a:solidFill>
                  <a:schemeClr val="tx2"/>
                </a:solidFill>
                <a:latin typeface="Arial" panose="020B0604020202020204" pitchFamily="34" charset="0"/>
                <a:cs typeface="Arial" panose="020B0604020202020204" pitchFamily="34" charset="0"/>
              </a:rPr>
              <a:t>GUIDED BY</a:t>
            </a:r>
          </a:p>
          <a:p>
            <a:endParaRPr lang="en-IN" sz="2000" b="1" dirty="0" smtClean="0">
              <a:latin typeface="Arial" panose="020B0604020202020204" pitchFamily="34" charset="0"/>
              <a:cs typeface="Arial" panose="020B0604020202020204" pitchFamily="34" charset="0"/>
            </a:endParaRPr>
          </a:p>
          <a:p>
            <a:pPr marL="0" indent="0">
              <a:buNone/>
            </a:pPr>
            <a:r>
              <a:rPr lang="en-IN" sz="2000" b="1" u="sng" dirty="0" err="1" smtClean="0">
                <a:latin typeface="Arial" panose="020B0604020202020204" pitchFamily="34" charset="0"/>
                <a:cs typeface="Arial" panose="020B0604020202020204" pitchFamily="34" charset="0"/>
              </a:rPr>
              <a:t>Ms.G.Monica,MCA,M.Phil</a:t>
            </a: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pSp>
        <p:nvGrpSpPr>
          <p:cNvPr id="31" name="Google Shape;472;p58"/>
          <p:cNvGrpSpPr/>
          <p:nvPr/>
        </p:nvGrpSpPr>
        <p:grpSpPr>
          <a:xfrm rot="2395509">
            <a:off x="8566105" y="6233725"/>
            <a:ext cx="274395" cy="287888"/>
            <a:chOff x="2772212" y="2822146"/>
            <a:chExt cx="274389" cy="287882"/>
          </a:xfrm>
        </p:grpSpPr>
        <p:sp>
          <p:nvSpPr>
            <p:cNvPr id="32"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38;p58"/>
          <p:cNvGrpSpPr/>
          <p:nvPr/>
        </p:nvGrpSpPr>
        <p:grpSpPr>
          <a:xfrm>
            <a:off x="8819585" y="199667"/>
            <a:ext cx="1325954" cy="1147828"/>
            <a:chOff x="7193640" y="535000"/>
            <a:chExt cx="1450362" cy="1447410"/>
          </a:xfrm>
        </p:grpSpPr>
        <p:sp>
          <p:nvSpPr>
            <p:cNvPr id="43"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45;p58"/>
          <p:cNvGrpSpPr/>
          <p:nvPr/>
        </p:nvGrpSpPr>
        <p:grpSpPr>
          <a:xfrm flipH="1">
            <a:off x="10453587" y="17215"/>
            <a:ext cx="1718795" cy="1688018"/>
            <a:chOff x="279450" y="571167"/>
            <a:chExt cx="1533626" cy="1642063"/>
          </a:xfrm>
        </p:grpSpPr>
        <p:sp>
          <p:nvSpPr>
            <p:cNvPr id="50"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58" name="Google Shape;457;p58"/>
          <p:cNvGrpSpPr/>
          <p:nvPr/>
        </p:nvGrpSpPr>
        <p:grpSpPr>
          <a:xfrm>
            <a:off x="11629158" y="3916947"/>
            <a:ext cx="274389" cy="287882"/>
            <a:chOff x="8005637" y="2529896"/>
            <a:chExt cx="274389" cy="287882"/>
          </a:xfrm>
        </p:grpSpPr>
        <p:sp>
          <p:nvSpPr>
            <p:cNvPr id="59"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466;p58"/>
          <p:cNvGrpSpPr/>
          <p:nvPr/>
        </p:nvGrpSpPr>
        <p:grpSpPr>
          <a:xfrm>
            <a:off x="6801426" y="174553"/>
            <a:ext cx="315323" cy="376981"/>
            <a:chOff x="4040314" y="1769061"/>
            <a:chExt cx="315323" cy="376981"/>
          </a:xfrm>
        </p:grpSpPr>
        <p:sp>
          <p:nvSpPr>
            <p:cNvPr id="62"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471;p58"/>
          <p:cNvSpPr/>
          <p:nvPr/>
        </p:nvSpPr>
        <p:spPr>
          <a:xfrm>
            <a:off x="11577856" y="263804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62;p58"/>
          <p:cNvGrpSpPr/>
          <p:nvPr/>
        </p:nvGrpSpPr>
        <p:grpSpPr>
          <a:xfrm rot="8945712">
            <a:off x="238369" y="99541"/>
            <a:ext cx="470500" cy="545601"/>
            <a:chOff x="5320111" y="1881293"/>
            <a:chExt cx="470512" cy="545615"/>
          </a:xfrm>
        </p:grpSpPr>
        <p:sp>
          <p:nvSpPr>
            <p:cNvPr id="67"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461;p58"/>
          <p:cNvSpPr/>
          <p:nvPr/>
        </p:nvSpPr>
        <p:spPr>
          <a:xfrm>
            <a:off x="395177" y="4627669"/>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58"/>
          <p:cNvSpPr/>
          <p:nvPr/>
        </p:nvSpPr>
        <p:spPr>
          <a:xfrm>
            <a:off x="290436" y="6429082"/>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284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PROBLEM STATEMENT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Autofit/>
          </a:bodyPr>
          <a:lstStyle/>
          <a:p>
            <a:pPr marL="0" indent="0">
              <a:buNone/>
            </a:pPr>
            <a:r>
              <a:rPr lang="en-IN" sz="2000" b="1" dirty="0">
                <a:latin typeface="Arial" panose="020B0604020202020204" pitchFamily="34" charset="0"/>
                <a:cs typeface="Arial" panose="020B0604020202020204" pitchFamily="34" charset="0"/>
              </a:rPr>
              <a:t>Land Tenure </a:t>
            </a:r>
            <a:r>
              <a:rPr lang="en-IN" sz="2000" b="1" dirty="0" smtClean="0">
                <a:latin typeface="Arial" panose="020B0604020202020204" pitchFamily="34" charset="0"/>
                <a:cs typeface="Arial" panose="020B0604020202020204" pitchFamily="34" charset="0"/>
              </a:rPr>
              <a:t>System </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 land tenure system practiced in India is suffering from lot of defects. Insecurity of tenancy was a big problem for the tenants, particularly during the pre- independence period</a:t>
            </a:r>
            <a:r>
              <a:rPr lang="en-IN" sz="2000" dirty="0" smtClean="0">
                <a:latin typeface="Arial" panose="020B0604020202020204" pitchFamily="34" charset="0"/>
                <a:cs typeface="Arial" panose="020B0604020202020204" pitchFamily="34" charset="0"/>
              </a:rPr>
              <a:t>.</a:t>
            </a:r>
          </a:p>
          <a:p>
            <a:pPr marL="0" indent="0">
              <a:buNone/>
            </a:pPr>
            <a:r>
              <a:rPr lang="en-IN" sz="2000" b="1" dirty="0">
                <a:latin typeface="Arial" panose="020B0604020202020204" pitchFamily="34" charset="0"/>
                <a:cs typeface="Arial" panose="020B0604020202020204" pitchFamily="34" charset="0"/>
              </a:rPr>
              <a:t>Inequality in Land </a:t>
            </a:r>
            <a:r>
              <a:rPr lang="en-IN" sz="2000" b="1" dirty="0" smtClean="0">
                <a:latin typeface="Arial" panose="020B0604020202020204" pitchFamily="34" charset="0"/>
                <a:cs typeface="Arial" panose="020B0604020202020204" pitchFamily="34" charset="0"/>
              </a:rPr>
              <a:t>Distribution</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 distribution of agricultural land in India has not been fairly distributed. Rather there is a considerable degree of concentration of land holding among the rich landlords, farmers and money lenders throughout the country</a:t>
            </a:r>
            <a:r>
              <a:rPr lang="en-IN" sz="2000" dirty="0" smtClean="0">
                <a:latin typeface="Arial" panose="020B0604020202020204" pitchFamily="34" charset="0"/>
                <a:cs typeface="Arial" panose="020B0604020202020204" pitchFamily="34" charset="0"/>
              </a:rPr>
              <a:t>.</a:t>
            </a:r>
          </a:p>
          <a:p>
            <a:pPr marL="0" indent="0">
              <a:buNone/>
            </a:pPr>
            <a:r>
              <a:rPr lang="en-IN" sz="2000" b="1" dirty="0">
                <a:latin typeface="Arial" panose="020B0604020202020204" pitchFamily="34" charset="0"/>
                <a:cs typeface="Arial" panose="020B0604020202020204" pitchFamily="34" charset="0"/>
              </a:rPr>
              <a:t>Cropping </a:t>
            </a:r>
            <a:r>
              <a:rPr lang="en-IN" sz="2000" b="1" dirty="0" smtClean="0">
                <a:latin typeface="Arial" panose="020B0604020202020204" pitchFamily="34" charset="0"/>
                <a:cs typeface="Arial" panose="020B0604020202020204" pitchFamily="34" charset="0"/>
              </a:rPr>
              <a:t>Pattern</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 cropping pattern which shows the proportion of the area under different crops at a definite point of time is an important indicator of development and diversification of the sector</a:t>
            </a:r>
            <a:r>
              <a:rPr lang="en-IN" sz="2000" dirty="0" smtClean="0">
                <a:latin typeface="Arial" panose="020B0604020202020204" pitchFamily="34" charset="0"/>
                <a:cs typeface="Arial" panose="020B0604020202020204" pitchFamily="34" charset="0"/>
              </a:rPr>
              <a:t>.</a:t>
            </a:r>
          </a:p>
        </p:txBody>
      </p:sp>
      <p:grpSp>
        <p:nvGrpSpPr>
          <p:cNvPr id="4" name="Google Shape;438;p58"/>
          <p:cNvGrpSpPr/>
          <p:nvPr/>
        </p:nvGrpSpPr>
        <p:grpSpPr>
          <a:xfrm>
            <a:off x="8278335" y="109449"/>
            <a:ext cx="1450362" cy="1447410"/>
            <a:chOff x="7193640" y="535000"/>
            <a:chExt cx="1450362" cy="1447410"/>
          </a:xfrm>
        </p:grpSpPr>
        <p:sp>
          <p:nvSpPr>
            <p:cNvPr id="5"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45;p58"/>
          <p:cNvGrpSpPr/>
          <p:nvPr/>
        </p:nvGrpSpPr>
        <p:grpSpPr>
          <a:xfrm flipH="1">
            <a:off x="9949392" y="17214"/>
            <a:ext cx="2222991" cy="2380171"/>
            <a:chOff x="279450" y="571167"/>
            <a:chExt cx="1533626" cy="1642063"/>
          </a:xfrm>
        </p:grpSpPr>
        <p:sp>
          <p:nvSpPr>
            <p:cNvPr id="12"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0" name="Google Shape;454;p58"/>
          <p:cNvGrpSpPr/>
          <p:nvPr/>
        </p:nvGrpSpPr>
        <p:grpSpPr>
          <a:xfrm>
            <a:off x="5199295" y="6445155"/>
            <a:ext cx="310599" cy="294704"/>
            <a:chOff x="6724281" y="3004537"/>
            <a:chExt cx="310599" cy="294704"/>
          </a:xfrm>
        </p:grpSpPr>
        <p:sp>
          <p:nvSpPr>
            <p:cNvPr id="21"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57;p58"/>
          <p:cNvGrpSpPr/>
          <p:nvPr/>
        </p:nvGrpSpPr>
        <p:grpSpPr>
          <a:xfrm>
            <a:off x="11613253" y="4025956"/>
            <a:ext cx="274389" cy="287882"/>
            <a:chOff x="8005637" y="2529896"/>
            <a:chExt cx="274389" cy="287882"/>
          </a:xfrm>
        </p:grpSpPr>
        <p:sp>
          <p:nvSpPr>
            <p:cNvPr id="24"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62;p58"/>
          <p:cNvGrpSpPr/>
          <p:nvPr/>
        </p:nvGrpSpPr>
        <p:grpSpPr>
          <a:xfrm rot="8945712">
            <a:off x="227353" y="242530"/>
            <a:ext cx="470500" cy="545601"/>
            <a:chOff x="5320111" y="1881293"/>
            <a:chExt cx="470512" cy="545615"/>
          </a:xfrm>
        </p:grpSpPr>
        <p:sp>
          <p:nvSpPr>
            <p:cNvPr id="29"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66;p58"/>
          <p:cNvGrpSpPr/>
          <p:nvPr/>
        </p:nvGrpSpPr>
        <p:grpSpPr>
          <a:xfrm>
            <a:off x="6739642" y="203803"/>
            <a:ext cx="315323" cy="376981"/>
            <a:chOff x="4040314" y="1769061"/>
            <a:chExt cx="315323" cy="376981"/>
          </a:xfrm>
        </p:grpSpPr>
        <p:sp>
          <p:nvSpPr>
            <p:cNvPr id="33"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472;p58"/>
          <p:cNvGrpSpPr/>
          <p:nvPr/>
        </p:nvGrpSpPr>
        <p:grpSpPr>
          <a:xfrm rot="2395509">
            <a:off x="10854584" y="6313041"/>
            <a:ext cx="274395" cy="287888"/>
            <a:chOff x="2772212" y="2822146"/>
            <a:chExt cx="274389" cy="287882"/>
          </a:xfrm>
        </p:grpSpPr>
        <p:sp>
          <p:nvSpPr>
            <p:cNvPr id="39"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4041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000" b="1" dirty="0">
                <a:latin typeface="Arial" panose="020B0604020202020204" pitchFamily="34" charset="0"/>
                <a:cs typeface="Arial" panose="020B0604020202020204" pitchFamily="34" charset="0"/>
              </a:rPr>
              <a:t>Instability and Fluctuations</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Indian agriculture is continuously subjected to instability arising out of fluctuations in weather and gamble of monsoon</a:t>
            </a:r>
            <a:r>
              <a:rPr lang="en-IN" sz="2000" dirty="0" smtClean="0">
                <a:latin typeface="Arial" panose="020B0604020202020204" pitchFamily="34" charset="0"/>
                <a:cs typeface="Arial" panose="020B0604020202020204" pitchFamily="34" charset="0"/>
              </a:rPr>
              <a:t>.</a:t>
            </a:r>
            <a:endParaRPr lang="en-IN" sz="2000" b="1" dirty="0" smtClean="0">
              <a:latin typeface="Arial" panose="020B0604020202020204" pitchFamily="34" charset="0"/>
              <a:cs typeface="Arial" panose="020B0604020202020204" pitchFamily="34" charset="0"/>
            </a:endParaRPr>
          </a:p>
          <a:p>
            <a:pPr marL="0" indent="0">
              <a:buNone/>
            </a:pPr>
            <a:r>
              <a:rPr lang="en-IN" sz="2000" b="1" dirty="0" smtClean="0">
                <a:latin typeface="Arial" panose="020B0604020202020204" pitchFamily="34" charset="0"/>
                <a:cs typeface="Arial" panose="020B0604020202020204" pitchFamily="34" charset="0"/>
              </a:rPr>
              <a:t>Poor </a:t>
            </a:r>
            <a:r>
              <a:rPr lang="en-IN" sz="2000" b="1" dirty="0">
                <a:latin typeface="Arial" panose="020B0604020202020204" pitchFamily="34" charset="0"/>
                <a:cs typeface="Arial" panose="020B0604020202020204" pitchFamily="34" charset="0"/>
              </a:rPr>
              <a:t>Farming Techniques and Agricultural Practices</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 farmers in India have been adopting orthodox and inefficient method and technique of cultivation.</a:t>
            </a:r>
          </a:p>
          <a:p>
            <a:pPr marL="0" indent="0">
              <a:buNone/>
            </a:pPr>
            <a:r>
              <a:rPr lang="en-IN" sz="2000" b="1" dirty="0">
                <a:latin typeface="Arial" panose="020B0604020202020204" pitchFamily="34" charset="0"/>
                <a:cs typeface="Arial" panose="020B0604020202020204" pitchFamily="34" charset="0"/>
              </a:rPr>
              <a:t>Instability in Agricultural </a:t>
            </a:r>
            <a:r>
              <a:rPr lang="en-IN" sz="2000" b="1" dirty="0" smtClean="0">
                <a:latin typeface="Arial" panose="020B0604020202020204" pitchFamily="34" charset="0"/>
                <a:cs typeface="Arial" panose="020B0604020202020204" pitchFamily="34" charset="0"/>
              </a:rPr>
              <a:t>Prices</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Fluctuation in the prices of agricultural products poses a big threat to Indian agriculture.</a:t>
            </a:r>
          </a:p>
          <a:p>
            <a:pPr marL="0" indent="0">
              <a:buNone/>
            </a:pPr>
            <a:r>
              <a:rPr lang="en-IN" sz="2000" b="1" dirty="0">
                <a:latin typeface="Arial" panose="020B0604020202020204" pitchFamily="34" charset="0"/>
                <a:cs typeface="Arial" panose="020B0604020202020204" pitchFamily="34" charset="0"/>
              </a:rPr>
              <a:t>Agricultural </a:t>
            </a:r>
            <a:r>
              <a:rPr lang="en-IN" sz="2000" b="1" dirty="0" smtClean="0">
                <a:latin typeface="Arial" panose="020B0604020202020204" pitchFamily="34" charset="0"/>
                <a:cs typeface="Arial" panose="020B0604020202020204" pitchFamily="34" charset="0"/>
              </a:rPr>
              <a:t>Indebtedness</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One of the greatest problems of Indian agriculture is its growing indebtedness. The rural people are borrowing a heavy amount of loan regularly for meeting their requirements needed for production, consumption and also for meeting their social commitments.</a:t>
            </a:r>
          </a:p>
        </p:txBody>
      </p:sp>
      <p:grpSp>
        <p:nvGrpSpPr>
          <p:cNvPr id="4" name="Google Shape;438;p58"/>
          <p:cNvGrpSpPr/>
          <p:nvPr/>
        </p:nvGrpSpPr>
        <p:grpSpPr>
          <a:xfrm>
            <a:off x="8278335" y="109449"/>
            <a:ext cx="1450362" cy="1447410"/>
            <a:chOff x="7193640" y="535000"/>
            <a:chExt cx="1450362" cy="1447410"/>
          </a:xfrm>
        </p:grpSpPr>
        <p:sp>
          <p:nvSpPr>
            <p:cNvPr id="5"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45;p58"/>
          <p:cNvGrpSpPr/>
          <p:nvPr/>
        </p:nvGrpSpPr>
        <p:grpSpPr>
          <a:xfrm flipH="1">
            <a:off x="9949392" y="17214"/>
            <a:ext cx="2222991" cy="2380171"/>
            <a:chOff x="279450" y="571167"/>
            <a:chExt cx="1533626" cy="1642063"/>
          </a:xfrm>
        </p:grpSpPr>
        <p:sp>
          <p:nvSpPr>
            <p:cNvPr id="12"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0" name="Google Shape;454;p58"/>
          <p:cNvGrpSpPr/>
          <p:nvPr/>
        </p:nvGrpSpPr>
        <p:grpSpPr>
          <a:xfrm>
            <a:off x="5199295" y="6445155"/>
            <a:ext cx="310599" cy="294704"/>
            <a:chOff x="6724281" y="3004537"/>
            <a:chExt cx="310599" cy="294704"/>
          </a:xfrm>
        </p:grpSpPr>
        <p:sp>
          <p:nvSpPr>
            <p:cNvPr id="21"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57;p58"/>
          <p:cNvGrpSpPr/>
          <p:nvPr/>
        </p:nvGrpSpPr>
        <p:grpSpPr>
          <a:xfrm>
            <a:off x="11613253" y="4025956"/>
            <a:ext cx="274389" cy="287882"/>
            <a:chOff x="8005637" y="2529896"/>
            <a:chExt cx="274389" cy="287882"/>
          </a:xfrm>
        </p:grpSpPr>
        <p:sp>
          <p:nvSpPr>
            <p:cNvPr id="24"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62;p58"/>
          <p:cNvGrpSpPr/>
          <p:nvPr/>
        </p:nvGrpSpPr>
        <p:grpSpPr>
          <a:xfrm rot="8945712">
            <a:off x="227353" y="242530"/>
            <a:ext cx="470500" cy="545601"/>
            <a:chOff x="5320111" y="1881293"/>
            <a:chExt cx="470512" cy="545615"/>
          </a:xfrm>
        </p:grpSpPr>
        <p:sp>
          <p:nvSpPr>
            <p:cNvPr id="29"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66;p58"/>
          <p:cNvGrpSpPr/>
          <p:nvPr/>
        </p:nvGrpSpPr>
        <p:grpSpPr>
          <a:xfrm>
            <a:off x="6739642" y="203803"/>
            <a:ext cx="315323" cy="376981"/>
            <a:chOff x="4040314" y="1769061"/>
            <a:chExt cx="315323" cy="376981"/>
          </a:xfrm>
        </p:grpSpPr>
        <p:sp>
          <p:nvSpPr>
            <p:cNvPr id="33"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472;p58"/>
          <p:cNvGrpSpPr/>
          <p:nvPr/>
        </p:nvGrpSpPr>
        <p:grpSpPr>
          <a:xfrm rot="2395509">
            <a:off x="10854584" y="6313041"/>
            <a:ext cx="274395" cy="287888"/>
            <a:chOff x="2772212" y="2822146"/>
            <a:chExt cx="274389" cy="287882"/>
          </a:xfrm>
        </p:grpSpPr>
        <p:sp>
          <p:nvSpPr>
            <p:cNvPr id="39"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919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2777"/>
          </a:xfrm>
        </p:spPr>
        <p:txBody>
          <a:bodyPr>
            <a:normAutofit fontScale="90000"/>
          </a:bodyPr>
          <a:lstStyle/>
          <a:p>
            <a:r>
              <a:rPr lang="en-IN" sz="4000" b="1" dirty="0">
                <a:latin typeface="Arial" panose="020B0604020202020204" pitchFamily="34" charset="0"/>
                <a:cs typeface="Arial" panose="020B0604020202020204" pitchFamily="34" charset="0"/>
              </a:rPr>
              <a:t>IMPLEMENTATION</a:t>
            </a:r>
            <a:r>
              <a:rPr lang="en-IN" sz="4000" dirty="0">
                <a:latin typeface="Arial" panose="020B0604020202020204" pitchFamily="34" charset="0"/>
                <a:cs typeface="Arial" panose="020B0604020202020204" pitchFamily="34" charset="0"/>
              </a:rPr>
              <a:t/>
            </a:r>
            <a:br>
              <a:rPr lang="en-IN" sz="4000" dirty="0">
                <a:latin typeface="Arial" panose="020B0604020202020204" pitchFamily="34" charset="0"/>
                <a:cs typeface="Arial" panose="020B0604020202020204" pitchFamily="34" charset="0"/>
              </a:rPr>
            </a:br>
            <a:r>
              <a:rPr lang="en-IN" sz="4000" b="1" dirty="0">
                <a:latin typeface="Arial" panose="020B0604020202020204" pitchFamily="34" charset="0"/>
                <a:cs typeface="Arial" panose="020B0604020202020204" pitchFamily="34" charset="0"/>
              </a:rPr>
              <a:t>PROJECT DESIGN PHASE 1</a:t>
            </a:r>
            <a:endParaRPr lang="en-IN" sz="4000" dirty="0">
              <a:latin typeface="Arial" panose="020B0604020202020204" pitchFamily="34" charset="0"/>
              <a:cs typeface="Arial" panose="020B0604020202020204" pitchFamily="34" charset="0"/>
            </a:endParaRPr>
          </a:p>
        </p:txBody>
      </p:sp>
      <p:pic>
        <p:nvPicPr>
          <p:cNvPr id="4" name="Content Placeholder 3" descr="C:\Users\Sangeetha\OneDrive\Pictures\New folder\Screenshot 2023-04-22 15204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087438"/>
            <a:ext cx="10515600" cy="5089525"/>
          </a:xfrm>
          <a:prstGeom prst="rect">
            <a:avLst/>
          </a:prstGeom>
          <a:noFill/>
          <a:ln>
            <a:noFill/>
          </a:ln>
        </p:spPr>
      </p:pic>
    </p:spTree>
    <p:extLst>
      <p:ext uri="{BB962C8B-B14F-4D97-AF65-F5344CB8AC3E}">
        <p14:creationId xmlns:p14="http://schemas.microsoft.com/office/powerpoint/2010/main" val="4143262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angeetha\OneDrive\Pictures\New folder\Screenshot 2023-04-22 152446.png"/>
          <p:cNvPicPr/>
          <p:nvPr/>
        </p:nvPicPr>
        <p:blipFill>
          <a:blip r:embed="rId2">
            <a:extLst>
              <a:ext uri="{28A0092B-C50C-407E-A947-70E740481C1C}">
                <a14:useLocalDpi xmlns:a14="http://schemas.microsoft.com/office/drawing/2010/main" val="0"/>
              </a:ext>
            </a:extLst>
          </a:blip>
          <a:srcRect/>
          <a:stretch>
            <a:fillRect/>
          </a:stretch>
        </p:blipFill>
        <p:spPr bwMode="auto">
          <a:xfrm>
            <a:off x="333632" y="234778"/>
            <a:ext cx="11578282" cy="6388444"/>
          </a:xfrm>
          <a:prstGeom prst="rect">
            <a:avLst/>
          </a:prstGeom>
          <a:noFill/>
          <a:ln>
            <a:noFill/>
          </a:ln>
        </p:spPr>
      </p:pic>
    </p:spTree>
    <p:extLst>
      <p:ext uri="{BB962C8B-B14F-4D97-AF65-F5344CB8AC3E}">
        <p14:creationId xmlns:p14="http://schemas.microsoft.com/office/powerpoint/2010/main" val="2364537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5264"/>
          </a:xfrm>
        </p:spPr>
        <p:txBody>
          <a:bodyPr>
            <a:normAutofit/>
          </a:bodyPr>
          <a:lstStyle/>
          <a:p>
            <a:r>
              <a:rPr lang="en-IN" sz="4000" b="1" dirty="0">
                <a:latin typeface="Arial" panose="020B0604020202020204" pitchFamily="34" charset="0"/>
                <a:cs typeface="Arial" panose="020B0604020202020204" pitchFamily="34" charset="0"/>
              </a:rPr>
              <a:t>Solution architecture</a:t>
            </a:r>
            <a:endParaRPr lang="en-IN" sz="4000" dirty="0">
              <a:latin typeface="Arial" panose="020B0604020202020204" pitchFamily="34" charset="0"/>
              <a:cs typeface="Arial" panose="020B0604020202020204" pitchFamily="34" charset="0"/>
            </a:endParaRPr>
          </a:p>
        </p:txBody>
      </p:sp>
      <p:pic>
        <p:nvPicPr>
          <p:cNvPr id="3" name="Picture 2" descr="C:\Users\Sangeetha\OneDrive\Pictures\New folder\Screenshot 2023-04-22 152629.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60390"/>
            <a:ext cx="10515600" cy="5165124"/>
          </a:xfrm>
          <a:prstGeom prst="rect">
            <a:avLst/>
          </a:prstGeom>
          <a:noFill/>
          <a:ln>
            <a:noFill/>
          </a:ln>
        </p:spPr>
      </p:pic>
    </p:spTree>
    <p:extLst>
      <p:ext uri="{BB962C8B-B14F-4D97-AF65-F5344CB8AC3E}">
        <p14:creationId xmlns:p14="http://schemas.microsoft.com/office/powerpoint/2010/main" val="2619284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22492" cy="450421"/>
          </a:xfrm>
        </p:spPr>
        <p:txBody>
          <a:bodyPr>
            <a:normAutofit fontScale="90000"/>
          </a:bodyPr>
          <a:lstStyle/>
          <a:p>
            <a:r>
              <a:rPr lang="en-IN" sz="3500" b="1" dirty="0" smtClean="0">
                <a:latin typeface="Arial" panose="020B0604020202020204" pitchFamily="34" charset="0"/>
                <a:cs typeface="Arial" panose="020B0604020202020204" pitchFamily="34" charset="0"/>
              </a:rPr>
              <a:t/>
            </a:r>
            <a:br>
              <a:rPr lang="en-IN" sz="3500" b="1" dirty="0" smtClean="0">
                <a:latin typeface="Arial" panose="020B0604020202020204" pitchFamily="34" charset="0"/>
                <a:cs typeface="Arial" panose="020B0604020202020204" pitchFamily="34" charset="0"/>
              </a:rPr>
            </a:br>
            <a:r>
              <a:rPr lang="en-IN" sz="3500" b="1" dirty="0" smtClean="0">
                <a:latin typeface="Arial" panose="020B0604020202020204" pitchFamily="34" charset="0"/>
                <a:cs typeface="Arial" panose="020B0604020202020204" pitchFamily="34" charset="0"/>
              </a:rPr>
              <a:t>SYSTEM TESTING</a:t>
            </a:r>
            <a:r>
              <a:rPr lang="en-IN" sz="3500" dirty="0">
                <a:latin typeface="Arial" panose="020B0604020202020204" pitchFamily="34" charset="0"/>
                <a:cs typeface="Arial" panose="020B0604020202020204" pitchFamily="34" charset="0"/>
              </a:rPr>
              <a:t/>
            </a:r>
            <a:br>
              <a:rPr lang="en-IN" sz="3500" dirty="0">
                <a:latin typeface="Arial" panose="020B0604020202020204" pitchFamily="34" charset="0"/>
                <a:cs typeface="Arial" panose="020B0604020202020204" pitchFamily="34" charset="0"/>
              </a:rPr>
            </a:br>
            <a:r>
              <a:rPr lang="en-IN" sz="3500" b="1" dirty="0">
                <a:latin typeface="Arial" panose="020B0604020202020204" pitchFamily="34" charset="0"/>
                <a:cs typeface="Arial" panose="020B0604020202020204" pitchFamily="34" charset="0"/>
              </a:rPr>
              <a:t>PROJECT DESIGN PHASE </a:t>
            </a:r>
            <a:r>
              <a:rPr lang="en-IN" sz="3500" b="1" dirty="0" smtClean="0">
                <a:latin typeface="Arial" panose="020B0604020202020204" pitchFamily="34" charset="0"/>
                <a:cs typeface="Arial" panose="020B0604020202020204" pitchFamily="34" charset="0"/>
              </a:rPr>
              <a:t>2</a:t>
            </a:r>
            <a:br>
              <a:rPr lang="en-IN" sz="3500" b="1" dirty="0" smtClean="0">
                <a:latin typeface="Arial" panose="020B0604020202020204" pitchFamily="34" charset="0"/>
                <a:cs typeface="Arial" panose="020B0604020202020204" pitchFamily="34" charset="0"/>
              </a:rPr>
            </a:br>
            <a:r>
              <a:rPr lang="en-IN" sz="3600" b="1" dirty="0" smtClean="0">
                <a:latin typeface="Arial" panose="020B0604020202020204" pitchFamily="34" charset="0"/>
                <a:cs typeface="Arial" panose="020B0604020202020204" pitchFamily="34" charset="0"/>
              </a:rPr>
              <a:t>Customer </a:t>
            </a:r>
            <a:r>
              <a:rPr lang="en-IN" sz="3600" b="1" dirty="0">
                <a:latin typeface="Arial" panose="020B0604020202020204" pitchFamily="34" charset="0"/>
                <a:cs typeface="Arial" panose="020B0604020202020204" pitchFamily="34" charset="0"/>
              </a:rPr>
              <a:t>journey map</a:t>
            </a:r>
            <a:endParaRPr lang="en-IN" sz="3600" dirty="0">
              <a:latin typeface="Arial" panose="020B0604020202020204" pitchFamily="34" charset="0"/>
              <a:cs typeface="Arial" panose="020B0604020202020204" pitchFamily="34" charset="0"/>
            </a:endParaRPr>
          </a:p>
        </p:txBody>
      </p:sp>
      <p:pic>
        <p:nvPicPr>
          <p:cNvPr id="5" name="Content Placeholder 4" descr="C:\Users\Sangeetha\OneDrive\Pictures\New folder\Screenshot 2023-04-22 15304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19881"/>
            <a:ext cx="10515600" cy="4930345"/>
          </a:xfrm>
          <a:prstGeom prst="rect">
            <a:avLst/>
          </a:prstGeom>
          <a:noFill/>
          <a:ln>
            <a:noFill/>
          </a:ln>
        </p:spPr>
      </p:pic>
    </p:spTree>
    <p:extLst>
      <p:ext uri="{BB962C8B-B14F-4D97-AF65-F5344CB8AC3E}">
        <p14:creationId xmlns:p14="http://schemas.microsoft.com/office/powerpoint/2010/main" val="726675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94092" cy="870551"/>
          </a:xfrm>
        </p:spPr>
        <p:txBody>
          <a:bodyPr>
            <a:normAutofit/>
          </a:bodyPr>
          <a:lstStyle/>
          <a:p>
            <a:r>
              <a:rPr lang="en-IN" sz="4000" b="1" dirty="0">
                <a:latin typeface="Arial" panose="020B0604020202020204" pitchFamily="34" charset="0"/>
                <a:cs typeface="Arial" panose="020B0604020202020204" pitchFamily="34" charset="0"/>
              </a:rPr>
              <a:t>Data Flow Diagram &amp; User </a:t>
            </a:r>
            <a:r>
              <a:rPr lang="en-IN" sz="4000" b="1" dirty="0" smtClean="0">
                <a:latin typeface="Arial" panose="020B0604020202020204" pitchFamily="34" charset="0"/>
                <a:cs typeface="Arial" panose="020B0604020202020204" pitchFamily="34" charset="0"/>
              </a:rPr>
              <a:t>Stories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556951"/>
            <a:ext cx="10515600" cy="4620012"/>
          </a:xfrm>
        </p:spPr>
        <p:txBody>
          <a:bodyPr>
            <a:normAutofit/>
          </a:bodyPr>
          <a:lstStyle/>
          <a:p>
            <a:pPr marL="0" indent="0">
              <a:buNone/>
            </a:pPr>
            <a:r>
              <a:rPr lang="en-IN" sz="2000" dirty="0" smtClean="0">
                <a:latin typeface="Arial" panose="020B0604020202020204" pitchFamily="34" charset="0"/>
                <a:cs typeface="Arial" panose="020B0604020202020204" pitchFamily="34" charset="0"/>
              </a:rPr>
              <a:t>Data </a:t>
            </a:r>
            <a:r>
              <a:rPr lang="en-IN" sz="2000" dirty="0">
                <a:latin typeface="Arial" panose="020B0604020202020204" pitchFamily="34" charset="0"/>
                <a:cs typeface="Arial" panose="020B0604020202020204" pitchFamily="34" charset="0"/>
              </a:rPr>
              <a:t>Flow </a:t>
            </a:r>
            <a:r>
              <a:rPr lang="en-IN" sz="2000" dirty="0" smtClean="0">
                <a:latin typeface="Arial" panose="020B0604020202020204" pitchFamily="34" charset="0"/>
                <a:cs typeface="Arial" panose="020B0604020202020204" pitchFamily="34" charset="0"/>
              </a:rPr>
              <a:t>Diagrams</a:t>
            </a:r>
          </a:p>
          <a:p>
            <a:pPr marL="0" indent="0">
              <a:buNone/>
            </a:pP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 Flow Diagram (DFD) is a traditional visual representation of the information flows within a system. A neat and clear DFD can depict the right amount of the system requirement graphically</a:t>
            </a:r>
            <a:r>
              <a:rPr lang="en-IN" sz="2000" dirty="0" smtClean="0">
                <a:latin typeface="Arial" panose="020B0604020202020204" pitchFamily="34" charset="0"/>
                <a:cs typeface="Arial" panose="020B0604020202020204" pitchFamily="34" charset="0"/>
              </a:rPr>
              <a:t>.</a:t>
            </a:r>
          </a:p>
          <a:p>
            <a:pPr marL="0" indent="0">
              <a:buNone/>
            </a:pPr>
            <a:endParaRPr lang="en-IN" sz="2000" b="1" dirty="0" smtClean="0">
              <a:latin typeface="Arial" panose="020B0604020202020204" pitchFamily="34" charset="0"/>
              <a:cs typeface="Arial" panose="020B0604020202020204" pitchFamily="34" charset="0"/>
            </a:endParaRPr>
          </a:p>
          <a:p>
            <a:pPr marL="0" indent="0">
              <a:buNone/>
            </a:pPr>
            <a:r>
              <a:rPr lang="en-IN" sz="2000" b="1" dirty="0" smtClean="0">
                <a:latin typeface="Arial" panose="020B0604020202020204" pitchFamily="34" charset="0"/>
                <a:cs typeface="Arial" panose="020B0604020202020204" pitchFamily="34" charset="0"/>
              </a:rPr>
              <a:t>USER STORIES</a:t>
            </a:r>
          </a:p>
          <a:p>
            <a:pPr marL="0" indent="0">
              <a:buNone/>
            </a:pP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systematic survey of 160 households in district was conducted to study the extent of crop raiding by wild animals. Almost all respondents (97.5%) reported crop damage by wild animals. Most crop damage was done by deer (91.1%).</a:t>
            </a:r>
          </a:p>
        </p:txBody>
      </p:sp>
      <p:sp>
        <p:nvSpPr>
          <p:cNvPr id="4"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45;p58"/>
          <p:cNvGrpSpPr/>
          <p:nvPr/>
        </p:nvGrpSpPr>
        <p:grpSpPr>
          <a:xfrm flipH="1">
            <a:off x="10120184" y="12356"/>
            <a:ext cx="1972963" cy="1382709"/>
            <a:chOff x="279450" y="571167"/>
            <a:chExt cx="1533626" cy="1642063"/>
          </a:xfrm>
        </p:grpSpPr>
        <p:sp>
          <p:nvSpPr>
            <p:cNvPr id="8"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20220625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panose="020B0604020202020204" pitchFamily="34" charset="0"/>
                <a:cs typeface="Arial" panose="020B0604020202020204" pitchFamily="34" charset="0"/>
              </a:rPr>
              <a:t> </a:t>
            </a:r>
            <a:r>
              <a:rPr lang="en-IN" sz="4000" b="1" dirty="0">
                <a:latin typeface="Arial" panose="020B0604020202020204" pitchFamily="34" charset="0"/>
                <a:cs typeface="Arial" panose="020B0604020202020204" pitchFamily="34" charset="0"/>
              </a:rPr>
              <a:t>Data Flow </a:t>
            </a:r>
            <a:r>
              <a:rPr lang="en-IN" sz="4000" b="1" dirty="0" smtClean="0">
                <a:latin typeface="Arial" panose="020B0604020202020204" pitchFamily="34" charset="0"/>
                <a:cs typeface="Arial" panose="020B0604020202020204" pitchFamily="34" charset="0"/>
              </a:rPr>
              <a:t>Architecture</a:t>
            </a:r>
            <a:endParaRPr lang="en-IN" sz="4000" dirty="0">
              <a:latin typeface="Arial" panose="020B0604020202020204" pitchFamily="34" charset="0"/>
              <a:cs typeface="Arial" panose="020B0604020202020204" pitchFamily="34" charset="0"/>
            </a:endParaRPr>
          </a:p>
        </p:txBody>
      </p:sp>
      <p:pic>
        <p:nvPicPr>
          <p:cNvPr id="3" name="Picture 2" descr="C:\Users\Sangeetha\OneDrive\Pictures\New folder\Screenshot 2023-04-22 153505.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4022"/>
            <a:ext cx="10515600" cy="4584356"/>
          </a:xfrm>
          <a:prstGeom prst="rect">
            <a:avLst/>
          </a:prstGeom>
          <a:noFill/>
          <a:ln>
            <a:noFill/>
          </a:ln>
        </p:spPr>
      </p:pic>
      <p:grpSp>
        <p:nvGrpSpPr>
          <p:cNvPr id="4" name="Google Shape;445;p58"/>
          <p:cNvGrpSpPr/>
          <p:nvPr/>
        </p:nvGrpSpPr>
        <p:grpSpPr>
          <a:xfrm flipH="1">
            <a:off x="10120184" y="49426"/>
            <a:ext cx="1972963" cy="1382709"/>
            <a:chOff x="279450" y="571167"/>
            <a:chExt cx="1533626" cy="1642063"/>
          </a:xfrm>
        </p:grpSpPr>
        <p:sp>
          <p:nvSpPr>
            <p:cNvPr id="5"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13" name="Google Shape;462;p58"/>
          <p:cNvGrpSpPr/>
          <p:nvPr/>
        </p:nvGrpSpPr>
        <p:grpSpPr>
          <a:xfrm rot="8945712">
            <a:off x="227353" y="217816"/>
            <a:ext cx="470500" cy="545601"/>
            <a:chOff x="5320111" y="1881293"/>
            <a:chExt cx="470512" cy="545615"/>
          </a:xfrm>
        </p:grpSpPr>
        <p:sp>
          <p:nvSpPr>
            <p:cNvPr id="14"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66;p58"/>
          <p:cNvGrpSpPr/>
          <p:nvPr/>
        </p:nvGrpSpPr>
        <p:grpSpPr>
          <a:xfrm>
            <a:off x="6739642" y="240873"/>
            <a:ext cx="315323" cy="376981"/>
            <a:chOff x="4040314" y="1769061"/>
            <a:chExt cx="315323" cy="376981"/>
          </a:xfrm>
        </p:grpSpPr>
        <p:sp>
          <p:nvSpPr>
            <p:cNvPr id="18"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457;p58"/>
          <p:cNvGrpSpPr/>
          <p:nvPr/>
        </p:nvGrpSpPr>
        <p:grpSpPr>
          <a:xfrm>
            <a:off x="11613253" y="4025956"/>
            <a:ext cx="274389" cy="287882"/>
            <a:chOff x="8005637" y="2529896"/>
            <a:chExt cx="274389" cy="287882"/>
          </a:xfrm>
        </p:grpSpPr>
        <p:sp>
          <p:nvSpPr>
            <p:cNvPr id="23"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72;p58"/>
          <p:cNvGrpSpPr/>
          <p:nvPr/>
        </p:nvGrpSpPr>
        <p:grpSpPr>
          <a:xfrm rot="2395509">
            <a:off x="10854584" y="6313041"/>
            <a:ext cx="274395" cy="287888"/>
            <a:chOff x="2772212" y="2822146"/>
            <a:chExt cx="274389" cy="287882"/>
          </a:xfrm>
        </p:grpSpPr>
        <p:sp>
          <p:nvSpPr>
            <p:cNvPr id="26"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54;p58"/>
          <p:cNvGrpSpPr/>
          <p:nvPr/>
        </p:nvGrpSpPr>
        <p:grpSpPr>
          <a:xfrm>
            <a:off x="5199295" y="6445155"/>
            <a:ext cx="310599" cy="294704"/>
            <a:chOff x="6724281" y="3004537"/>
            <a:chExt cx="310599" cy="294704"/>
          </a:xfrm>
        </p:grpSpPr>
        <p:sp>
          <p:nvSpPr>
            <p:cNvPr id="29"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445;p58"/>
          <p:cNvGrpSpPr/>
          <p:nvPr/>
        </p:nvGrpSpPr>
        <p:grpSpPr>
          <a:xfrm flipH="1">
            <a:off x="10120184" y="12356"/>
            <a:ext cx="1972963" cy="1382709"/>
            <a:chOff x="279450" y="571167"/>
            <a:chExt cx="1533626" cy="1642063"/>
          </a:xfrm>
        </p:grpSpPr>
        <p:sp>
          <p:nvSpPr>
            <p:cNvPr id="35"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38702974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DATA FLOW DIAGRAM</a:t>
            </a:r>
            <a:endParaRPr lang="en-IN" sz="4000" dirty="0">
              <a:latin typeface="Arial" panose="020B0604020202020204" pitchFamily="34" charset="0"/>
              <a:cs typeface="Arial" panose="020B0604020202020204" pitchFamily="34" charset="0"/>
            </a:endParaRPr>
          </a:p>
        </p:txBody>
      </p:sp>
      <p:pic>
        <p:nvPicPr>
          <p:cNvPr id="3" name="Picture 2" descr="C:\Users\Sangeetha\OneDrive\Pictures\New folder\Screenshot 2023-04-22 153622.png"/>
          <p:cNvPicPr/>
          <p:nvPr/>
        </p:nvPicPr>
        <p:blipFill>
          <a:blip r:embed="rId2">
            <a:extLst>
              <a:ext uri="{28A0092B-C50C-407E-A947-70E740481C1C}">
                <a14:useLocalDpi xmlns:a14="http://schemas.microsoft.com/office/drawing/2010/main" val="0"/>
              </a:ext>
            </a:extLst>
          </a:blip>
          <a:srcRect/>
          <a:stretch>
            <a:fillRect/>
          </a:stretch>
        </p:blipFill>
        <p:spPr bwMode="auto">
          <a:xfrm>
            <a:off x="3225114" y="1690687"/>
            <a:ext cx="5556936" cy="4475335"/>
          </a:xfrm>
          <a:prstGeom prst="rect">
            <a:avLst/>
          </a:prstGeom>
          <a:noFill/>
          <a:ln>
            <a:noFill/>
          </a:ln>
        </p:spPr>
      </p:pic>
      <p:grpSp>
        <p:nvGrpSpPr>
          <p:cNvPr id="4" name="Google Shape;438;p58"/>
          <p:cNvGrpSpPr/>
          <p:nvPr/>
        </p:nvGrpSpPr>
        <p:grpSpPr>
          <a:xfrm>
            <a:off x="8278335" y="109449"/>
            <a:ext cx="1450362" cy="1447410"/>
            <a:chOff x="7193640" y="535000"/>
            <a:chExt cx="1450362" cy="1447410"/>
          </a:xfrm>
        </p:grpSpPr>
        <p:sp>
          <p:nvSpPr>
            <p:cNvPr id="5"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45;p58"/>
          <p:cNvGrpSpPr/>
          <p:nvPr/>
        </p:nvGrpSpPr>
        <p:grpSpPr>
          <a:xfrm flipH="1">
            <a:off x="9949392" y="17214"/>
            <a:ext cx="2222991" cy="2380171"/>
            <a:chOff x="279450" y="571167"/>
            <a:chExt cx="1533626" cy="1642063"/>
          </a:xfrm>
        </p:grpSpPr>
        <p:sp>
          <p:nvSpPr>
            <p:cNvPr id="12"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0" name="Google Shape;454;p58"/>
          <p:cNvGrpSpPr/>
          <p:nvPr/>
        </p:nvGrpSpPr>
        <p:grpSpPr>
          <a:xfrm>
            <a:off x="5199295" y="6445155"/>
            <a:ext cx="310599" cy="294704"/>
            <a:chOff x="6724281" y="3004537"/>
            <a:chExt cx="310599" cy="294704"/>
          </a:xfrm>
        </p:grpSpPr>
        <p:sp>
          <p:nvSpPr>
            <p:cNvPr id="21"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57;p58"/>
          <p:cNvGrpSpPr/>
          <p:nvPr/>
        </p:nvGrpSpPr>
        <p:grpSpPr>
          <a:xfrm>
            <a:off x="11613253" y="4025956"/>
            <a:ext cx="274389" cy="287882"/>
            <a:chOff x="8005637" y="2529896"/>
            <a:chExt cx="274389" cy="287882"/>
          </a:xfrm>
        </p:grpSpPr>
        <p:sp>
          <p:nvSpPr>
            <p:cNvPr id="24"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62;p58"/>
          <p:cNvGrpSpPr/>
          <p:nvPr/>
        </p:nvGrpSpPr>
        <p:grpSpPr>
          <a:xfrm rot="8945712">
            <a:off x="227353" y="242530"/>
            <a:ext cx="470500" cy="545601"/>
            <a:chOff x="5320111" y="1881293"/>
            <a:chExt cx="470512" cy="545615"/>
          </a:xfrm>
        </p:grpSpPr>
        <p:sp>
          <p:nvSpPr>
            <p:cNvPr id="29"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66;p58"/>
          <p:cNvGrpSpPr/>
          <p:nvPr/>
        </p:nvGrpSpPr>
        <p:grpSpPr>
          <a:xfrm>
            <a:off x="6739642" y="203803"/>
            <a:ext cx="315323" cy="376981"/>
            <a:chOff x="4040314" y="1769061"/>
            <a:chExt cx="315323" cy="376981"/>
          </a:xfrm>
        </p:grpSpPr>
        <p:sp>
          <p:nvSpPr>
            <p:cNvPr id="33"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472;p58"/>
          <p:cNvGrpSpPr/>
          <p:nvPr/>
        </p:nvGrpSpPr>
        <p:grpSpPr>
          <a:xfrm rot="2395509">
            <a:off x="10854584" y="6313041"/>
            <a:ext cx="274395" cy="287888"/>
            <a:chOff x="2772212" y="2822146"/>
            <a:chExt cx="274389" cy="287882"/>
          </a:xfrm>
        </p:grpSpPr>
        <p:sp>
          <p:nvSpPr>
            <p:cNvPr id="39"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5282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smtClean="0">
                <a:latin typeface="Arial" panose="020B0604020202020204" pitchFamily="34" charset="0"/>
                <a:cs typeface="Arial" panose="020B0604020202020204" pitchFamily="34" charset="0"/>
              </a:rPr>
              <a:t>SOLUTION REQUIREMENTS (FUNCTIONAL&amp;NONFUNCTIONAL</a:t>
            </a:r>
            <a:r>
              <a:rPr lang="en-IN" sz="3200" b="1" dirty="0">
                <a:latin typeface="Arial" panose="020B0604020202020204" pitchFamily="34" charset="0"/>
                <a:cs typeface="Arial" panose="020B0604020202020204" pitchFamily="34" charset="0"/>
              </a:rPr>
              <a:t>)</a:t>
            </a:r>
            <a:endParaRPr lang="en-IN" sz="3200" dirty="0">
              <a:latin typeface="Arial" panose="020B0604020202020204" pitchFamily="34" charset="0"/>
              <a:cs typeface="Arial" panose="020B0604020202020204" pitchFamily="34" charset="0"/>
            </a:endParaRPr>
          </a:p>
        </p:txBody>
      </p:sp>
      <p:pic>
        <p:nvPicPr>
          <p:cNvPr id="3" name="Picture 2" descr="C:\Users\Sangeetha\OneDrive\Pictures\New folder\Screenshot 2023-04-22 202744.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7"/>
            <a:ext cx="10515600" cy="4821323"/>
          </a:xfrm>
          <a:prstGeom prst="rect">
            <a:avLst/>
          </a:prstGeom>
          <a:noFill/>
          <a:ln>
            <a:noFill/>
          </a:ln>
        </p:spPr>
      </p:pic>
    </p:spTree>
    <p:extLst>
      <p:ext uri="{BB962C8B-B14F-4D97-AF65-F5344CB8AC3E}">
        <p14:creationId xmlns:p14="http://schemas.microsoft.com/office/powerpoint/2010/main" val="907882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ABSTRACT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Autofit/>
          </a:bodyPr>
          <a:lstStyle/>
          <a:p>
            <a:pPr marL="0" indent="0" algn="just">
              <a:buNone/>
            </a:pPr>
            <a:r>
              <a:rPr lang="en-IN" sz="2000" dirty="0" smtClean="0">
                <a:latin typeface="Arial" panose="020B0604020202020204" pitchFamily="34" charset="0"/>
                <a:cs typeface="Arial" panose="020B0604020202020204" pitchFamily="34" charset="0"/>
              </a:rPr>
              <a:t>Agriculture </a:t>
            </a:r>
            <a:r>
              <a:rPr lang="en-IN" sz="2000" dirty="0">
                <a:latin typeface="Arial" panose="020B0604020202020204" pitchFamily="34" charset="0"/>
                <a:cs typeface="Arial" panose="020B0604020202020204" pitchFamily="34" charset="0"/>
              </a:rPr>
              <a:t>has become more industrialized and intensive due to the rising demand for food in quality and quantity. Agricultural modernization will be made possible by the Internet of Things (</a:t>
            </a:r>
            <a:r>
              <a:rPr lang="en-IN" sz="2000" dirty="0" err="1">
                <a:latin typeface="Arial" panose="020B0604020202020204" pitchFamily="34" charset="0"/>
                <a:cs typeface="Arial" panose="020B0604020202020204" pitchFamily="34" charset="0"/>
              </a:rPr>
              <a:t>IoT</a:t>
            </a:r>
            <a:r>
              <a:rPr lang="en-IN" sz="2000" dirty="0">
                <a:latin typeface="Arial" panose="020B0604020202020204" pitchFamily="34" charset="0"/>
                <a:cs typeface="Arial" panose="020B0604020202020204" pitchFamily="34" charset="0"/>
              </a:rPr>
              <a:t>), a technology with a great promise for revolutionizing the industry. Agricultural products will be in high demand by 2050 due to a 30% increase in the global population, so there is a need to devise new mechanisms for agriculture, and smart agriculture is one of those mechanisms; however, smart agriculture needs to be explored further to realize its potential fully</a:t>
            </a:r>
            <a:r>
              <a:rPr lang="en-IN" sz="2000" dirty="0" smtClean="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So, to explore the potential of this field, the researchers have used a corpus that is extracted from the Scopus database from the year 2008 to the year 2022 and applied the LDA technique. A corpus of 4309 articles was selected from the Scopus database to apply the latent </a:t>
            </a:r>
            <a:r>
              <a:rPr lang="en-IN" sz="2000" dirty="0" err="1">
                <a:latin typeface="Arial" panose="020B0604020202020204" pitchFamily="34" charset="0"/>
                <a:cs typeface="Arial" panose="020B0604020202020204" pitchFamily="34" charset="0"/>
              </a:rPr>
              <a:t>Dirichlet</a:t>
            </a:r>
            <a:r>
              <a:rPr lang="en-IN" sz="2000" dirty="0">
                <a:latin typeface="Arial" panose="020B0604020202020204" pitchFamily="34" charset="0"/>
                <a:cs typeface="Arial" panose="020B0604020202020204" pitchFamily="34" charset="0"/>
              </a:rPr>
              <a:t> analysis (LDA) model to predict research areas for smart agriculture. Using </a:t>
            </a:r>
            <a:r>
              <a:rPr lang="en-IN" sz="2000" dirty="0" err="1">
                <a:latin typeface="Arial" panose="020B0604020202020204" pitchFamily="34" charset="0"/>
                <a:cs typeface="Arial" panose="020B0604020202020204" pitchFamily="34" charset="0"/>
              </a:rPr>
              <a:t>IoT</a:t>
            </a:r>
            <a:r>
              <a:rPr lang="en-IN" sz="2000" dirty="0">
                <a:latin typeface="Arial" panose="020B0604020202020204" pitchFamily="34" charset="0"/>
                <a:cs typeface="Arial" panose="020B0604020202020204" pitchFamily="34" charset="0"/>
              </a:rPr>
              <a:t> technology, farmers and producers may better manage their resources, such as fertilizer consumption and the number of trips made by farm vehicles, while minimizing waste and maximizing productivity, including water, electricity, and other inputs. This data-driven experimental study identifies smart agriculture research trends by implementing a topic modelling technique previously used in smart agriculture.</a:t>
            </a:r>
          </a:p>
        </p:txBody>
      </p:sp>
      <p:grpSp>
        <p:nvGrpSpPr>
          <p:cNvPr id="4" name="Google Shape;438;p58"/>
          <p:cNvGrpSpPr/>
          <p:nvPr/>
        </p:nvGrpSpPr>
        <p:grpSpPr>
          <a:xfrm>
            <a:off x="8819585" y="199667"/>
            <a:ext cx="1325954" cy="1147828"/>
            <a:chOff x="7193640" y="535000"/>
            <a:chExt cx="1450362" cy="1447410"/>
          </a:xfrm>
        </p:grpSpPr>
        <p:sp>
          <p:nvSpPr>
            <p:cNvPr id="5"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45;p58"/>
          <p:cNvGrpSpPr/>
          <p:nvPr/>
        </p:nvGrpSpPr>
        <p:grpSpPr>
          <a:xfrm flipH="1">
            <a:off x="10453587" y="17215"/>
            <a:ext cx="1718795" cy="1688018"/>
            <a:chOff x="279450" y="571167"/>
            <a:chExt cx="1533626" cy="1642063"/>
          </a:xfrm>
        </p:grpSpPr>
        <p:sp>
          <p:nvSpPr>
            <p:cNvPr id="12"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0" name="Google Shape;457;p58"/>
          <p:cNvGrpSpPr/>
          <p:nvPr/>
        </p:nvGrpSpPr>
        <p:grpSpPr>
          <a:xfrm>
            <a:off x="11629158" y="3916947"/>
            <a:ext cx="274389" cy="287882"/>
            <a:chOff x="8005637" y="2529896"/>
            <a:chExt cx="274389" cy="287882"/>
          </a:xfrm>
        </p:grpSpPr>
        <p:sp>
          <p:nvSpPr>
            <p:cNvPr id="21"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66;p58"/>
          <p:cNvGrpSpPr/>
          <p:nvPr/>
        </p:nvGrpSpPr>
        <p:grpSpPr>
          <a:xfrm>
            <a:off x="6801426" y="174553"/>
            <a:ext cx="315323" cy="376981"/>
            <a:chOff x="4040314" y="1769061"/>
            <a:chExt cx="315323" cy="376981"/>
          </a:xfrm>
        </p:grpSpPr>
        <p:sp>
          <p:nvSpPr>
            <p:cNvPr id="25"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471;p58"/>
          <p:cNvSpPr/>
          <p:nvPr/>
        </p:nvSpPr>
        <p:spPr>
          <a:xfrm>
            <a:off x="11577856" y="263804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72;p58"/>
          <p:cNvGrpSpPr/>
          <p:nvPr/>
        </p:nvGrpSpPr>
        <p:grpSpPr>
          <a:xfrm rot="2395509">
            <a:off x="8566105" y="6233725"/>
            <a:ext cx="274395" cy="287888"/>
            <a:chOff x="2772212" y="2822146"/>
            <a:chExt cx="274389" cy="287882"/>
          </a:xfrm>
        </p:grpSpPr>
        <p:sp>
          <p:nvSpPr>
            <p:cNvPr id="31"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462;p58"/>
          <p:cNvGrpSpPr/>
          <p:nvPr/>
        </p:nvGrpSpPr>
        <p:grpSpPr>
          <a:xfrm rot="8945712">
            <a:off x="238369" y="99541"/>
            <a:ext cx="470500" cy="545601"/>
            <a:chOff x="5320111" y="1881293"/>
            <a:chExt cx="470512" cy="545615"/>
          </a:xfrm>
        </p:grpSpPr>
        <p:sp>
          <p:nvSpPr>
            <p:cNvPr id="35"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461;p58"/>
          <p:cNvSpPr/>
          <p:nvPr/>
        </p:nvSpPr>
        <p:spPr>
          <a:xfrm>
            <a:off x="395177" y="4627669"/>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0;p58"/>
          <p:cNvSpPr/>
          <p:nvPr/>
        </p:nvSpPr>
        <p:spPr>
          <a:xfrm>
            <a:off x="290436" y="6429082"/>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091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angeetha\OneDrive\Pictures\New folder\Screenshot 2023-04-22 203108.png"/>
          <p:cNvPicPr/>
          <p:nvPr/>
        </p:nvPicPr>
        <p:blipFill>
          <a:blip r:embed="rId2">
            <a:extLst>
              <a:ext uri="{28A0092B-C50C-407E-A947-70E740481C1C}">
                <a14:useLocalDpi xmlns:a14="http://schemas.microsoft.com/office/drawing/2010/main" val="0"/>
              </a:ext>
            </a:extLst>
          </a:blip>
          <a:srcRect/>
          <a:stretch>
            <a:fillRect/>
          </a:stretch>
        </p:blipFill>
        <p:spPr bwMode="auto">
          <a:xfrm>
            <a:off x="284205" y="321275"/>
            <a:ext cx="11652422" cy="6227806"/>
          </a:xfrm>
          <a:prstGeom prst="rect">
            <a:avLst/>
          </a:prstGeom>
          <a:noFill/>
          <a:ln>
            <a:noFill/>
          </a:ln>
        </p:spPr>
      </p:pic>
    </p:spTree>
    <p:extLst>
      <p:ext uri="{BB962C8B-B14F-4D97-AF65-F5344CB8AC3E}">
        <p14:creationId xmlns:p14="http://schemas.microsoft.com/office/powerpoint/2010/main" val="22286762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2" y="370703"/>
            <a:ext cx="4806778" cy="1754326"/>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Experimentation Work </a:t>
            </a:r>
          </a:p>
          <a:p>
            <a:endParaRPr lang="en-IN"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Tool used: </a:t>
            </a:r>
            <a:r>
              <a:rPr lang="en-IN" dirty="0" err="1" smtClean="0">
                <a:latin typeface="Arial" panose="020B0604020202020204" pitchFamily="34" charset="0"/>
                <a:cs typeface="Arial" panose="020B0604020202020204" pitchFamily="34" charset="0"/>
              </a:rPr>
              <a:t>Proetus</a:t>
            </a:r>
            <a:r>
              <a:rPr lang="en-IN" dirty="0" smtClean="0">
                <a:latin typeface="Arial" panose="020B0604020202020204" pitchFamily="34" charset="0"/>
                <a:cs typeface="Arial" panose="020B0604020202020204" pitchFamily="34" charset="0"/>
              </a:rPr>
              <a:t> 8 </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Platform used: Windows 10 64 bit </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System Configuration: i5 7th gen </a:t>
            </a:r>
          </a:p>
          <a:p>
            <a:endParaRPr lang="en-IN" dirty="0">
              <a:latin typeface="Arial" panose="020B0604020202020204" pitchFamily="34" charset="0"/>
              <a:cs typeface="Arial" panose="020B0604020202020204" pitchFamily="34" charset="0"/>
            </a:endParaRPr>
          </a:p>
        </p:txBody>
      </p:sp>
      <p:sp>
        <p:nvSpPr>
          <p:cNvPr id="4" name="Rectangle 3"/>
          <p:cNvSpPr/>
          <p:nvPr/>
        </p:nvSpPr>
        <p:spPr>
          <a:xfrm>
            <a:off x="222422" y="2014151"/>
            <a:ext cx="6818709"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Results: Positive</a:t>
            </a:r>
            <a:endParaRPr lang="en-IN" dirty="0">
              <a:latin typeface="Arial" panose="020B0604020202020204" pitchFamily="34" charset="0"/>
              <a:cs typeface="Arial" panose="020B060402020202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57933" y="2701383"/>
            <a:ext cx="4965537" cy="2888615"/>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153664" y="2701383"/>
            <a:ext cx="5152767" cy="2888615"/>
          </a:xfrm>
          <a:prstGeom prst="rect">
            <a:avLst/>
          </a:prstGeom>
          <a:noFill/>
          <a:ln>
            <a:noFill/>
          </a:ln>
        </p:spPr>
      </p:pic>
      <p:grpSp>
        <p:nvGrpSpPr>
          <p:cNvPr id="7" name="Google Shape;454;p58"/>
          <p:cNvGrpSpPr/>
          <p:nvPr/>
        </p:nvGrpSpPr>
        <p:grpSpPr>
          <a:xfrm>
            <a:off x="5199295" y="6445155"/>
            <a:ext cx="310599" cy="294704"/>
            <a:chOff x="6724281" y="3004537"/>
            <a:chExt cx="310599" cy="294704"/>
          </a:xfrm>
        </p:grpSpPr>
        <p:sp>
          <p:nvSpPr>
            <p:cNvPr id="8"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57;p58"/>
          <p:cNvGrpSpPr/>
          <p:nvPr/>
        </p:nvGrpSpPr>
        <p:grpSpPr>
          <a:xfrm>
            <a:off x="11613253" y="4025956"/>
            <a:ext cx="274389" cy="287882"/>
            <a:chOff x="8005637" y="2529896"/>
            <a:chExt cx="274389" cy="287882"/>
          </a:xfrm>
        </p:grpSpPr>
        <p:sp>
          <p:nvSpPr>
            <p:cNvPr id="11"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466;p58"/>
          <p:cNvGrpSpPr/>
          <p:nvPr/>
        </p:nvGrpSpPr>
        <p:grpSpPr>
          <a:xfrm>
            <a:off x="6739642" y="203803"/>
            <a:ext cx="315323" cy="376981"/>
            <a:chOff x="4040314" y="1769061"/>
            <a:chExt cx="315323" cy="376981"/>
          </a:xfrm>
        </p:grpSpPr>
        <p:sp>
          <p:nvSpPr>
            <p:cNvPr id="16"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72;p58"/>
          <p:cNvGrpSpPr/>
          <p:nvPr/>
        </p:nvGrpSpPr>
        <p:grpSpPr>
          <a:xfrm rot="2395509">
            <a:off x="10854584" y="6313041"/>
            <a:ext cx="274395" cy="287888"/>
            <a:chOff x="2772212" y="2822146"/>
            <a:chExt cx="274389" cy="287882"/>
          </a:xfrm>
        </p:grpSpPr>
        <p:sp>
          <p:nvSpPr>
            <p:cNvPr id="22"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45;p58"/>
          <p:cNvGrpSpPr/>
          <p:nvPr/>
        </p:nvGrpSpPr>
        <p:grpSpPr>
          <a:xfrm flipH="1">
            <a:off x="9949392" y="17214"/>
            <a:ext cx="2222991" cy="2380171"/>
            <a:chOff x="279450" y="571167"/>
            <a:chExt cx="1533626" cy="1642063"/>
          </a:xfrm>
        </p:grpSpPr>
        <p:sp>
          <p:nvSpPr>
            <p:cNvPr id="29"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37" name="Google Shape;438;p58"/>
          <p:cNvGrpSpPr/>
          <p:nvPr/>
        </p:nvGrpSpPr>
        <p:grpSpPr>
          <a:xfrm>
            <a:off x="8014732" y="76608"/>
            <a:ext cx="1450362" cy="1447410"/>
            <a:chOff x="7193640" y="535000"/>
            <a:chExt cx="1450362" cy="1447410"/>
          </a:xfrm>
        </p:grpSpPr>
        <p:sp>
          <p:nvSpPr>
            <p:cNvPr id="38"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3789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956180" cy="493518"/>
          </a:xfrm>
        </p:spPr>
        <p:txBody>
          <a:bodyPr>
            <a:noAutofit/>
          </a:bodyPr>
          <a:lstStyle/>
          <a:p>
            <a:r>
              <a:rPr lang="en-IN" sz="4000" b="1" dirty="0" smtClean="0">
                <a:latin typeface="Arial" panose="020B0604020202020204" pitchFamily="34" charset="0"/>
                <a:cs typeface="Arial" panose="020B0604020202020204" pitchFamily="34" charset="0"/>
              </a:rPr>
              <a:t>OUTPUT</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3864299" y="858643"/>
            <a:ext cx="4463401" cy="5531005"/>
          </a:xfrm>
          <a:prstGeom prst="rect">
            <a:avLst/>
          </a:prstGeom>
        </p:spPr>
      </p:pic>
      <p:grpSp>
        <p:nvGrpSpPr>
          <p:cNvPr id="5" name="Google Shape;438;p58"/>
          <p:cNvGrpSpPr/>
          <p:nvPr/>
        </p:nvGrpSpPr>
        <p:grpSpPr>
          <a:xfrm>
            <a:off x="8819585" y="162597"/>
            <a:ext cx="1325954" cy="1147828"/>
            <a:chOff x="7193640" y="535000"/>
            <a:chExt cx="1450362" cy="1447410"/>
          </a:xfrm>
        </p:grpSpPr>
        <p:sp>
          <p:nvSpPr>
            <p:cNvPr id="6"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45;p58"/>
          <p:cNvGrpSpPr/>
          <p:nvPr/>
        </p:nvGrpSpPr>
        <p:grpSpPr>
          <a:xfrm flipH="1">
            <a:off x="10453222" y="167893"/>
            <a:ext cx="1718795" cy="1688018"/>
            <a:chOff x="279450" y="571167"/>
            <a:chExt cx="1533626" cy="1642063"/>
          </a:xfrm>
        </p:grpSpPr>
        <p:sp>
          <p:nvSpPr>
            <p:cNvPr id="13"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4" name="Google Shape;457;p58"/>
          <p:cNvGrpSpPr/>
          <p:nvPr/>
        </p:nvGrpSpPr>
        <p:grpSpPr>
          <a:xfrm>
            <a:off x="11629158" y="3916947"/>
            <a:ext cx="274389" cy="287882"/>
            <a:chOff x="8005637" y="2529896"/>
            <a:chExt cx="274389" cy="287882"/>
          </a:xfrm>
        </p:grpSpPr>
        <p:sp>
          <p:nvSpPr>
            <p:cNvPr id="25"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61;p58"/>
          <p:cNvSpPr/>
          <p:nvPr/>
        </p:nvSpPr>
        <p:spPr>
          <a:xfrm>
            <a:off x="395177" y="4467247"/>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p58"/>
          <p:cNvSpPr/>
          <p:nvPr/>
        </p:nvSpPr>
        <p:spPr>
          <a:xfrm>
            <a:off x="10940453" y="5420131"/>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p58"/>
          <p:cNvSpPr/>
          <p:nvPr/>
        </p:nvSpPr>
        <p:spPr>
          <a:xfrm>
            <a:off x="11577856" y="267511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0;p58"/>
          <p:cNvSpPr/>
          <p:nvPr/>
        </p:nvSpPr>
        <p:spPr>
          <a:xfrm>
            <a:off x="290436" y="6268660"/>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462;p58"/>
          <p:cNvGrpSpPr/>
          <p:nvPr/>
        </p:nvGrpSpPr>
        <p:grpSpPr>
          <a:xfrm rot="8945712">
            <a:off x="213618" y="285812"/>
            <a:ext cx="470500" cy="545601"/>
            <a:chOff x="5320111" y="1881293"/>
            <a:chExt cx="470512" cy="545615"/>
          </a:xfrm>
        </p:grpSpPr>
        <p:sp>
          <p:nvSpPr>
            <p:cNvPr id="39"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466;p58"/>
          <p:cNvGrpSpPr/>
          <p:nvPr/>
        </p:nvGrpSpPr>
        <p:grpSpPr>
          <a:xfrm>
            <a:off x="6801426" y="302890"/>
            <a:ext cx="315323" cy="376981"/>
            <a:chOff x="4040314" y="1769061"/>
            <a:chExt cx="315323" cy="376981"/>
          </a:xfrm>
        </p:grpSpPr>
        <p:sp>
          <p:nvSpPr>
            <p:cNvPr id="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6100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697" y="671513"/>
            <a:ext cx="6476606" cy="5505450"/>
          </a:xfrm>
        </p:spPr>
      </p:pic>
    </p:spTree>
    <p:extLst>
      <p:ext uri="{BB962C8B-B14F-4D97-AF65-F5344CB8AC3E}">
        <p14:creationId xmlns:p14="http://schemas.microsoft.com/office/powerpoint/2010/main" val="3823589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Arial" panose="020B0604020202020204" pitchFamily="34" charset="0"/>
                <a:cs typeface="Arial" panose="020B0604020202020204" pitchFamily="34" charset="0"/>
              </a:rPr>
              <a:t>AFTER MEASURING DISTANCE</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3087302" y="1825625"/>
            <a:ext cx="6017395" cy="4351338"/>
          </a:xfrm>
          <a:prstGeom prst="rect">
            <a:avLst/>
          </a:prstGeom>
        </p:spPr>
      </p:pic>
      <p:grpSp>
        <p:nvGrpSpPr>
          <p:cNvPr id="12" name="Google Shape;445;p58"/>
          <p:cNvGrpSpPr/>
          <p:nvPr/>
        </p:nvGrpSpPr>
        <p:grpSpPr>
          <a:xfrm flipH="1">
            <a:off x="10453587" y="17215"/>
            <a:ext cx="1718795" cy="1688018"/>
            <a:chOff x="279450" y="571167"/>
            <a:chExt cx="1533626" cy="1642063"/>
          </a:xfrm>
        </p:grpSpPr>
        <p:sp>
          <p:nvSpPr>
            <p:cNvPr id="13"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1" name="Google Shape;454;p58"/>
          <p:cNvGrpSpPr/>
          <p:nvPr/>
        </p:nvGrpSpPr>
        <p:grpSpPr>
          <a:xfrm>
            <a:off x="6801426" y="6428758"/>
            <a:ext cx="310599" cy="294704"/>
            <a:chOff x="6724281" y="3004537"/>
            <a:chExt cx="310599" cy="294704"/>
          </a:xfrm>
        </p:grpSpPr>
        <p:sp>
          <p:nvSpPr>
            <p:cNvPr id="22"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57;p58"/>
          <p:cNvGrpSpPr/>
          <p:nvPr/>
        </p:nvGrpSpPr>
        <p:grpSpPr>
          <a:xfrm>
            <a:off x="11629158" y="3916947"/>
            <a:ext cx="274389" cy="287882"/>
            <a:chOff x="8005637" y="2529896"/>
            <a:chExt cx="274389" cy="287882"/>
          </a:xfrm>
        </p:grpSpPr>
        <p:sp>
          <p:nvSpPr>
            <p:cNvPr id="25"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61;p58"/>
          <p:cNvSpPr/>
          <p:nvPr/>
        </p:nvSpPr>
        <p:spPr>
          <a:xfrm>
            <a:off x="395177" y="4467247"/>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66;p58"/>
          <p:cNvGrpSpPr/>
          <p:nvPr/>
        </p:nvGrpSpPr>
        <p:grpSpPr>
          <a:xfrm>
            <a:off x="6801426" y="142469"/>
            <a:ext cx="315323" cy="376981"/>
            <a:chOff x="4040314" y="1769061"/>
            <a:chExt cx="315323" cy="376981"/>
          </a:xfrm>
        </p:grpSpPr>
        <p:sp>
          <p:nvSpPr>
            <p:cNvPr id="29"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470;p58"/>
          <p:cNvSpPr/>
          <p:nvPr/>
        </p:nvSpPr>
        <p:spPr>
          <a:xfrm>
            <a:off x="10940453" y="5420131"/>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p58"/>
          <p:cNvSpPr/>
          <p:nvPr/>
        </p:nvSpPr>
        <p:spPr>
          <a:xfrm>
            <a:off x="11577856" y="263804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472;p58"/>
          <p:cNvGrpSpPr/>
          <p:nvPr/>
        </p:nvGrpSpPr>
        <p:grpSpPr>
          <a:xfrm rot="2395509">
            <a:off x="10530553" y="6259987"/>
            <a:ext cx="274395" cy="287888"/>
            <a:chOff x="2772212" y="2822146"/>
            <a:chExt cx="274389" cy="287882"/>
          </a:xfrm>
        </p:grpSpPr>
        <p:sp>
          <p:nvSpPr>
            <p:cNvPr id="35"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60;p58"/>
          <p:cNvSpPr/>
          <p:nvPr/>
        </p:nvSpPr>
        <p:spPr>
          <a:xfrm>
            <a:off x="290436" y="6268660"/>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462;p58"/>
          <p:cNvGrpSpPr/>
          <p:nvPr/>
        </p:nvGrpSpPr>
        <p:grpSpPr>
          <a:xfrm rot="8945712">
            <a:off x="238368" y="136610"/>
            <a:ext cx="470500" cy="545601"/>
            <a:chOff x="5320111" y="1881293"/>
            <a:chExt cx="470512" cy="545615"/>
          </a:xfrm>
        </p:grpSpPr>
        <p:sp>
          <p:nvSpPr>
            <p:cNvPr id="39"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6120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IN" sz="4000" b="1" dirty="0">
                <a:latin typeface="Arial" panose="020B0604020202020204" pitchFamily="34" charset="0"/>
                <a:cs typeface="Arial" panose="020B0604020202020204" pitchFamily="34" charset="0"/>
              </a:rPr>
              <a:t>Conclusion</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003610"/>
            <a:ext cx="10515600" cy="5173353"/>
          </a:xfrm>
        </p:spPr>
        <p:txBody>
          <a:bodyPr>
            <a:noAutofit/>
          </a:bodyPr>
          <a:lstStyle/>
          <a:p>
            <a:r>
              <a:rPr lang="en-US" sz="2000" dirty="0">
                <a:latin typeface="Arial" panose="020B0604020202020204" pitchFamily="34" charset="0"/>
                <a:cs typeface="Arial" panose="020B0604020202020204" pitchFamily="34" charset="0"/>
              </a:rPr>
              <a:t>Using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technology, farmers and producers may better manage their </a:t>
            </a:r>
            <a:r>
              <a:rPr lang="en-US" sz="2000" dirty="0" smtClean="0">
                <a:latin typeface="Arial" panose="020B0604020202020204" pitchFamily="34" charset="0"/>
                <a:cs typeface="Arial" panose="020B0604020202020204" pitchFamily="34" charset="0"/>
              </a:rPr>
              <a:t>resources, such </a:t>
            </a:r>
            <a:r>
              <a:rPr lang="en-US" sz="2000" dirty="0">
                <a:latin typeface="Arial" panose="020B0604020202020204" pitchFamily="34" charset="0"/>
                <a:cs typeface="Arial" panose="020B0604020202020204" pitchFamily="34" charset="0"/>
              </a:rPr>
              <a:t>as fertilizer consumption and the number of trips made by farm vehicles, </a:t>
            </a:r>
            <a:r>
              <a:rPr lang="en-US" sz="2000" dirty="0" smtClean="0">
                <a:latin typeface="Arial" panose="020B0604020202020204" pitchFamily="34" charset="0"/>
                <a:cs typeface="Arial" panose="020B0604020202020204" pitchFamily="34" charset="0"/>
              </a:rPr>
              <a:t>while minimizing </a:t>
            </a:r>
            <a:r>
              <a:rPr lang="en-US" sz="2000" dirty="0">
                <a:latin typeface="Arial" panose="020B0604020202020204" pitchFamily="34" charset="0"/>
                <a:cs typeface="Arial" panose="020B0604020202020204" pitchFamily="34" charset="0"/>
              </a:rPr>
              <a:t>waste and maximizing productivity, including water, electricity, </a:t>
            </a:r>
            <a:r>
              <a:rPr lang="en-US" sz="2000" dirty="0" err="1" smtClean="0">
                <a:latin typeface="Arial" panose="020B0604020202020204" pitchFamily="34" charset="0"/>
                <a:cs typeface="Arial" panose="020B0604020202020204" pitchFamily="34" charset="0"/>
              </a:rPr>
              <a:t>andother</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inputs.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IoT</a:t>
            </a:r>
            <a:r>
              <a:rPr lang="en-US" sz="2000" dirty="0">
                <a:latin typeface="Arial" panose="020B0604020202020204" pitchFamily="34" charset="0"/>
                <a:cs typeface="Arial" panose="020B0604020202020204" pitchFamily="34" charset="0"/>
              </a:rPr>
              <a:t> smart farming systems, sensors monitor the agricultural field </a:t>
            </a:r>
            <a:r>
              <a:rPr lang="en-US" sz="2000" dirty="0" smtClean="0">
                <a:latin typeface="Arial" panose="020B0604020202020204" pitchFamily="34" charset="0"/>
                <a:cs typeface="Arial" panose="020B0604020202020204" pitchFamily="34" charset="0"/>
              </a:rPr>
              <a:t>and automate </a:t>
            </a:r>
            <a:r>
              <a:rPr lang="en-US" sz="2000" dirty="0">
                <a:latin typeface="Arial" panose="020B0604020202020204" pitchFamily="34" charset="0"/>
                <a:cs typeface="Arial" panose="020B0604020202020204" pitchFamily="34" charset="0"/>
              </a:rPr>
              <a:t>the irrigation system. Farmers can monitor their fields from anywhere.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This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paper </a:t>
            </a:r>
            <a:r>
              <a:rPr lang="en-US" sz="2000" dirty="0">
                <a:latin typeface="Arial" panose="020B0604020202020204" pitchFamily="34" charset="0"/>
                <a:cs typeface="Arial" panose="020B0604020202020204" pitchFamily="34" charset="0"/>
              </a:rPr>
              <a:t>concluded the research direction in smart agriculture and farming</a:t>
            </a:r>
            <a:r>
              <a:rPr lang="en-US" sz="2000" dirty="0" smtClean="0">
                <a:latin typeface="Arial" panose="020B0604020202020204" pitchFamily="34" charset="0"/>
                <a:cs typeface="Arial" panose="020B0604020202020204" pitchFamily="34" charset="0"/>
              </a:rPr>
              <a:t>.</a:t>
            </a:r>
          </a:p>
          <a:p>
            <a:r>
              <a:rPr lang="en-US" sz="2000" dirty="0" err="1" smtClean="0">
                <a:latin typeface="Arial" panose="020B0604020202020204" pitchFamily="34" charset="0"/>
                <a:cs typeface="Arial" panose="020B0604020202020204" pitchFamily="34" charset="0"/>
              </a:rPr>
              <a:t>Technologyhas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shaped agriculture’s history.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Historians </a:t>
            </a:r>
            <a:r>
              <a:rPr lang="en-US" sz="2000" dirty="0">
                <a:latin typeface="Arial" panose="020B0604020202020204" pitchFamily="34" charset="0"/>
                <a:cs typeface="Arial" panose="020B0604020202020204" pitchFamily="34" charset="0"/>
              </a:rPr>
              <a:t>have identified several </a:t>
            </a:r>
            <a:r>
              <a:rPr lang="en-US" sz="2000" dirty="0" smtClean="0">
                <a:latin typeface="Arial" panose="020B0604020202020204" pitchFamily="34" charset="0"/>
                <a:cs typeface="Arial" panose="020B0604020202020204" pitchFamily="34" charset="0"/>
              </a:rPr>
              <a:t>agricultural revolutions </a:t>
            </a:r>
            <a:r>
              <a:rPr lang="en-US" sz="2000" dirty="0">
                <a:latin typeface="Arial" panose="020B0604020202020204" pitchFamily="34" charset="0"/>
                <a:cs typeface="Arial" panose="020B0604020202020204" pitchFamily="34" charset="0"/>
              </a:rPr>
              <a:t>that changed practice and output.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Technological </a:t>
            </a:r>
            <a:r>
              <a:rPr lang="en-US" sz="2000" dirty="0">
                <a:latin typeface="Arial" panose="020B0604020202020204" pitchFamily="34" charset="0"/>
                <a:cs typeface="Arial" panose="020B0604020202020204" pitchFamily="34" charset="0"/>
              </a:rPr>
              <a:t>advances have </a:t>
            </a:r>
            <a:r>
              <a:rPr lang="en-US" sz="2000" dirty="0" smtClean="0">
                <a:latin typeface="Arial" panose="020B0604020202020204" pitchFamily="34" charset="0"/>
                <a:cs typeface="Arial" panose="020B0604020202020204" pitchFamily="34" charset="0"/>
              </a:rPr>
              <a:t>fuelled these </a:t>
            </a:r>
            <a:r>
              <a:rPr lang="en-US" sz="2000" dirty="0">
                <a:latin typeface="Arial" panose="020B0604020202020204" pitchFamily="34" charset="0"/>
                <a:cs typeface="Arial" panose="020B0604020202020204" pitchFamily="34" charset="0"/>
              </a:rPr>
              <a:t>revolutions.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Industrial Revolution mechanized agriculture, </a:t>
            </a:r>
            <a:r>
              <a:rPr lang="en-US" sz="2000" dirty="0" smtClean="0">
                <a:latin typeface="Arial" panose="020B0604020202020204" pitchFamily="34" charset="0"/>
                <a:cs typeface="Arial" panose="020B0604020202020204" pitchFamily="34" charset="0"/>
              </a:rPr>
              <a:t>improving </a:t>
            </a:r>
            <a:r>
              <a:rPr lang="en-IN" sz="2000" dirty="0" smtClean="0">
                <a:latin typeface="Arial" panose="020B0604020202020204" pitchFamily="34" charset="0"/>
                <a:cs typeface="Arial" panose="020B0604020202020204" pitchFamily="34" charset="0"/>
              </a:rPr>
              <a:t>farm </a:t>
            </a:r>
            <a:r>
              <a:rPr lang="en-IN" sz="2000" dirty="0">
                <a:latin typeface="Arial" panose="020B0604020202020204" pitchFamily="34" charset="0"/>
                <a:cs typeface="Arial" panose="020B0604020202020204" pitchFamily="34" charset="0"/>
              </a:rPr>
              <a:t>labour productivity</a:t>
            </a:r>
            <a:r>
              <a:rPr lang="en-IN"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synthetic fertilizers and insecticides, </a:t>
            </a:r>
            <a:r>
              <a:rPr lang="en-US" sz="2000" dirty="0" err="1" smtClean="0">
                <a:latin typeface="Arial" panose="020B0604020202020204" pitchFamily="34" charset="0"/>
                <a:cs typeface="Arial" panose="020B0604020202020204" pitchFamily="34" charset="0"/>
              </a:rPr>
              <a:t>massproduced</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tractors</a:t>
            </a:r>
            <a:r>
              <a:rPr lang="en-US" sz="2000" dirty="0">
                <a:latin typeface="Arial" panose="020B0604020202020204" pitchFamily="34" charset="0"/>
                <a:cs typeface="Arial" panose="020B0604020202020204" pitchFamily="34" charset="0"/>
              </a:rPr>
              <a:t>, and agricultural aircraft for aerial pesticide application </a:t>
            </a:r>
            <a:r>
              <a:rPr lang="en-US" sz="2000" dirty="0" smtClean="0">
                <a:latin typeface="Arial" panose="020B0604020202020204" pitchFamily="34" charset="0"/>
                <a:cs typeface="Arial" panose="020B0604020202020204" pitchFamily="34" charset="0"/>
              </a:rPr>
              <a:t>were developed</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Precision </a:t>
            </a:r>
            <a:r>
              <a:rPr lang="en-US" sz="2000" dirty="0">
                <a:latin typeface="Arial" panose="020B0604020202020204" pitchFamily="34" charset="0"/>
                <a:cs typeface="Arial" panose="020B0604020202020204" pitchFamily="34" charset="0"/>
              </a:rPr>
              <a:t>farming, disease monitoring, agricultural drones, </a:t>
            </a:r>
            <a:r>
              <a:rPr lang="en-US" sz="2000" dirty="0" smtClean="0">
                <a:latin typeface="Arial" panose="020B0604020202020204" pitchFamily="34" charset="0"/>
                <a:cs typeface="Arial" panose="020B0604020202020204" pitchFamily="34" charset="0"/>
              </a:rPr>
              <a:t>satellite imagery</a:t>
            </a:r>
            <a:r>
              <a:rPr lang="en-US" sz="2000" dirty="0">
                <a:latin typeface="Arial" panose="020B0604020202020204" pitchFamily="34" charset="0"/>
                <a:cs typeface="Arial" panose="020B0604020202020204" pitchFamily="34" charset="0"/>
              </a:rPr>
              <a:t>, and sensors are just ways technology makes farming easier for farmers.</a:t>
            </a:r>
            <a:endParaRPr lang="en-IN" sz="2000" dirty="0">
              <a:latin typeface="Arial" panose="020B0604020202020204" pitchFamily="34" charset="0"/>
              <a:cs typeface="Arial" panose="020B0604020202020204" pitchFamily="34" charset="0"/>
            </a:endParaRPr>
          </a:p>
        </p:txBody>
      </p:sp>
      <p:grpSp>
        <p:nvGrpSpPr>
          <p:cNvPr id="20" name="Google Shape;454;p58"/>
          <p:cNvGrpSpPr/>
          <p:nvPr/>
        </p:nvGrpSpPr>
        <p:grpSpPr>
          <a:xfrm>
            <a:off x="7776698" y="6428758"/>
            <a:ext cx="310599" cy="294704"/>
            <a:chOff x="6724281" y="3004537"/>
            <a:chExt cx="310599" cy="294704"/>
          </a:xfrm>
        </p:grpSpPr>
        <p:sp>
          <p:nvSpPr>
            <p:cNvPr id="21"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57;p58"/>
          <p:cNvGrpSpPr/>
          <p:nvPr/>
        </p:nvGrpSpPr>
        <p:grpSpPr>
          <a:xfrm>
            <a:off x="11629158" y="3916947"/>
            <a:ext cx="274389" cy="287882"/>
            <a:chOff x="8005637" y="2529896"/>
            <a:chExt cx="274389" cy="287882"/>
          </a:xfrm>
        </p:grpSpPr>
        <p:sp>
          <p:nvSpPr>
            <p:cNvPr id="24"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61;p58"/>
          <p:cNvSpPr/>
          <p:nvPr/>
        </p:nvSpPr>
        <p:spPr>
          <a:xfrm>
            <a:off x="395177" y="4467247"/>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66;p58"/>
          <p:cNvGrpSpPr/>
          <p:nvPr/>
        </p:nvGrpSpPr>
        <p:grpSpPr>
          <a:xfrm>
            <a:off x="6801426" y="142469"/>
            <a:ext cx="315323" cy="376981"/>
            <a:chOff x="4040314" y="1769061"/>
            <a:chExt cx="315323" cy="376981"/>
          </a:xfrm>
        </p:grpSpPr>
        <p:sp>
          <p:nvSpPr>
            <p:cNvPr id="28"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70;p58"/>
          <p:cNvSpPr/>
          <p:nvPr/>
        </p:nvSpPr>
        <p:spPr>
          <a:xfrm>
            <a:off x="11766353" y="5799272"/>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1;p58"/>
          <p:cNvSpPr/>
          <p:nvPr/>
        </p:nvSpPr>
        <p:spPr>
          <a:xfrm>
            <a:off x="11577856" y="263804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472;p58"/>
          <p:cNvGrpSpPr/>
          <p:nvPr/>
        </p:nvGrpSpPr>
        <p:grpSpPr>
          <a:xfrm rot="2395509">
            <a:off x="9380144" y="6526921"/>
            <a:ext cx="274395" cy="287888"/>
            <a:chOff x="2772212" y="2822146"/>
            <a:chExt cx="274389" cy="287882"/>
          </a:xfrm>
        </p:grpSpPr>
        <p:sp>
          <p:nvSpPr>
            <p:cNvPr id="34"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460;p58"/>
          <p:cNvSpPr/>
          <p:nvPr/>
        </p:nvSpPr>
        <p:spPr>
          <a:xfrm>
            <a:off x="290436" y="6268660"/>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462;p58"/>
          <p:cNvGrpSpPr/>
          <p:nvPr/>
        </p:nvGrpSpPr>
        <p:grpSpPr>
          <a:xfrm rot="8945712">
            <a:off x="238368" y="136610"/>
            <a:ext cx="470500" cy="545601"/>
            <a:chOff x="5320111" y="1881293"/>
            <a:chExt cx="470512" cy="545615"/>
          </a:xfrm>
        </p:grpSpPr>
        <p:sp>
          <p:nvSpPr>
            <p:cNvPr id="38"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62;p58"/>
          <p:cNvGrpSpPr/>
          <p:nvPr/>
        </p:nvGrpSpPr>
        <p:grpSpPr>
          <a:xfrm rot="8945712">
            <a:off x="238368" y="99541"/>
            <a:ext cx="470500" cy="545601"/>
            <a:chOff x="5320111" y="1881293"/>
            <a:chExt cx="470512" cy="545615"/>
          </a:xfrm>
        </p:grpSpPr>
        <p:sp>
          <p:nvSpPr>
            <p:cNvPr id="42"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4;p58"/>
          <p:cNvGrpSpPr/>
          <p:nvPr/>
        </p:nvGrpSpPr>
        <p:grpSpPr>
          <a:xfrm>
            <a:off x="7754705" y="6414876"/>
            <a:ext cx="310599" cy="294704"/>
            <a:chOff x="6724281" y="3004537"/>
            <a:chExt cx="310599" cy="294704"/>
          </a:xfrm>
        </p:grpSpPr>
        <p:sp>
          <p:nvSpPr>
            <p:cNvPr id="46"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57;p58"/>
          <p:cNvGrpSpPr/>
          <p:nvPr/>
        </p:nvGrpSpPr>
        <p:grpSpPr>
          <a:xfrm>
            <a:off x="11607165" y="3903065"/>
            <a:ext cx="274389" cy="287882"/>
            <a:chOff x="8005637" y="2529896"/>
            <a:chExt cx="274389" cy="287882"/>
          </a:xfrm>
        </p:grpSpPr>
        <p:sp>
          <p:nvSpPr>
            <p:cNvPr id="49"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461;p58"/>
          <p:cNvSpPr/>
          <p:nvPr/>
        </p:nvSpPr>
        <p:spPr>
          <a:xfrm>
            <a:off x="373184" y="4453365"/>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0;p58"/>
          <p:cNvSpPr/>
          <p:nvPr/>
        </p:nvSpPr>
        <p:spPr>
          <a:xfrm>
            <a:off x="11744360" y="5785390"/>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472;p58"/>
          <p:cNvGrpSpPr/>
          <p:nvPr/>
        </p:nvGrpSpPr>
        <p:grpSpPr>
          <a:xfrm rot="2395509">
            <a:off x="9358151" y="6513039"/>
            <a:ext cx="274395" cy="287888"/>
            <a:chOff x="2772212" y="2822146"/>
            <a:chExt cx="274389" cy="287882"/>
          </a:xfrm>
        </p:grpSpPr>
        <p:sp>
          <p:nvSpPr>
            <p:cNvPr id="54"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460;p58"/>
          <p:cNvSpPr/>
          <p:nvPr/>
        </p:nvSpPr>
        <p:spPr>
          <a:xfrm>
            <a:off x="268443" y="625477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62;p58"/>
          <p:cNvGrpSpPr/>
          <p:nvPr/>
        </p:nvGrpSpPr>
        <p:grpSpPr>
          <a:xfrm rot="8945712">
            <a:off x="216375" y="85659"/>
            <a:ext cx="470500" cy="545601"/>
            <a:chOff x="5320111" y="1881293"/>
            <a:chExt cx="470512" cy="545615"/>
          </a:xfrm>
        </p:grpSpPr>
        <p:sp>
          <p:nvSpPr>
            <p:cNvPr id="58"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5951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63897" cy="561632"/>
          </a:xfrm>
        </p:spPr>
        <p:txBody>
          <a:bodyPr>
            <a:normAutofit fontScale="90000"/>
          </a:bodyPr>
          <a:lstStyle/>
          <a:p>
            <a:r>
              <a:rPr lang="en-IN" sz="4000" b="1" dirty="0">
                <a:latin typeface="Arial" panose="020B0604020202020204" pitchFamily="34" charset="0"/>
                <a:cs typeface="Arial" panose="020B0604020202020204" pitchFamily="34" charset="0"/>
              </a:rPr>
              <a:t>REFERENCE</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087395"/>
            <a:ext cx="10515600" cy="5089568"/>
          </a:xfrm>
        </p:spPr>
        <p:txBody>
          <a:bodyPr>
            <a:noAutofit/>
          </a:bodyPr>
          <a:lstStyle/>
          <a:p>
            <a:pPr marL="0" indent="0" algn="just">
              <a:buNone/>
            </a:pPr>
            <a:r>
              <a:rPr lang="en-IN" sz="2000" dirty="0" smtClean="0">
                <a:latin typeface="Arial" panose="020B0604020202020204" pitchFamily="34" charset="0"/>
                <a:cs typeface="Arial" panose="020B0604020202020204" pitchFamily="34" charset="0"/>
              </a:rPr>
              <a:t>1. </a:t>
            </a:r>
            <a:r>
              <a:rPr lang="en-IN" sz="2000" dirty="0" err="1" smtClean="0">
                <a:latin typeface="Arial" panose="020B0604020202020204" pitchFamily="34" charset="0"/>
                <a:cs typeface="Arial" panose="020B0604020202020204" pitchFamily="34" charset="0"/>
              </a:rPr>
              <a:t>Setiaji</a:t>
            </a:r>
            <a:r>
              <a:rPr lang="en-IN" sz="2000" dirty="0">
                <a:latin typeface="Arial" panose="020B0604020202020204" pitchFamily="34" charset="0"/>
                <a:cs typeface="Arial" panose="020B0604020202020204" pitchFamily="34" charset="0"/>
              </a:rPr>
              <a:t>, B., &amp; </a:t>
            </a:r>
            <a:r>
              <a:rPr lang="en-IN" sz="2000" dirty="0" err="1">
                <a:latin typeface="Arial" panose="020B0604020202020204" pitchFamily="34" charset="0"/>
                <a:cs typeface="Arial" panose="020B0604020202020204" pitchFamily="34" charset="0"/>
              </a:rPr>
              <a:t>Wibowo</a:t>
            </a:r>
            <a:r>
              <a:rPr lang="en-IN" sz="2000" dirty="0">
                <a:latin typeface="Arial" panose="020B0604020202020204" pitchFamily="34" charset="0"/>
                <a:cs typeface="Arial" panose="020B0604020202020204" pitchFamily="34" charset="0"/>
              </a:rPr>
              <a:t>, F. W. (2016, January). </a:t>
            </a:r>
            <a:r>
              <a:rPr lang="en-IN" sz="2000" dirty="0" err="1">
                <a:latin typeface="Arial" panose="020B0604020202020204" pitchFamily="34" charset="0"/>
                <a:cs typeface="Arial" panose="020B0604020202020204" pitchFamily="34" charset="0"/>
              </a:rPr>
              <a:t>Chatbot</a:t>
            </a:r>
            <a:r>
              <a:rPr lang="en-IN" sz="2000" dirty="0">
                <a:latin typeface="Arial" panose="020B0604020202020204" pitchFamily="34" charset="0"/>
                <a:cs typeface="Arial" panose="020B0604020202020204" pitchFamily="34" charset="0"/>
              </a:rPr>
              <a:t> using a knowledge in </a:t>
            </a:r>
            <a:endParaRPr lang="en-IN" sz="2000" dirty="0" smtClean="0">
              <a:latin typeface="Arial" panose="020B0604020202020204" pitchFamily="34" charset="0"/>
              <a:cs typeface="Arial" panose="020B0604020202020204" pitchFamily="34" charset="0"/>
            </a:endParaRPr>
          </a:p>
          <a:p>
            <a:pPr marL="0" indent="0" algn="just">
              <a:buNone/>
            </a:pPr>
            <a:r>
              <a:rPr lang="en-IN" sz="2000" dirty="0" smtClean="0">
                <a:latin typeface="Arial" panose="020B0604020202020204" pitchFamily="34" charset="0"/>
                <a:cs typeface="Arial" panose="020B0604020202020204" pitchFamily="34" charset="0"/>
              </a:rPr>
              <a:t>database</a:t>
            </a:r>
            <a:r>
              <a:rPr lang="en-IN" sz="2000" dirty="0">
                <a:latin typeface="Arial" panose="020B0604020202020204" pitchFamily="34" charset="0"/>
                <a:cs typeface="Arial" panose="020B0604020202020204" pitchFamily="34" charset="0"/>
              </a:rPr>
              <a:t>: human-to-machine conversation </a:t>
            </a:r>
            <a:r>
              <a:rPr lang="en-IN" sz="2000" dirty="0" err="1">
                <a:latin typeface="Arial" panose="020B0604020202020204" pitchFamily="34" charset="0"/>
                <a:cs typeface="Arial" panose="020B0604020202020204" pitchFamily="34" charset="0"/>
              </a:rPr>
              <a:t>modeling</a:t>
            </a:r>
            <a:r>
              <a:rPr lang="en-IN" sz="2000" dirty="0">
                <a:latin typeface="Arial" panose="020B0604020202020204" pitchFamily="34" charset="0"/>
                <a:cs typeface="Arial" panose="020B0604020202020204" pitchFamily="34" charset="0"/>
              </a:rPr>
              <a:t>. In 2016 7th International Conference on Intelligent Systems, Modelling and Simulation (ISMS) (pp. 72-77). IEEE. </a:t>
            </a:r>
          </a:p>
          <a:p>
            <a:pPr marL="0" indent="0" algn="just">
              <a:buNone/>
            </a:pPr>
            <a:r>
              <a:rPr lang="en-IN" sz="2000" dirty="0" smtClean="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Bibault</a:t>
            </a:r>
            <a:r>
              <a:rPr lang="en-IN" sz="2000" dirty="0">
                <a:latin typeface="Arial" panose="020B0604020202020204" pitchFamily="34" charset="0"/>
                <a:cs typeface="Arial" panose="020B0604020202020204" pitchFamily="34" charset="0"/>
              </a:rPr>
              <a:t>, J. E., </a:t>
            </a:r>
            <a:r>
              <a:rPr lang="en-IN" sz="2000" dirty="0" err="1">
                <a:latin typeface="Arial" panose="020B0604020202020204" pitchFamily="34" charset="0"/>
                <a:cs typeface="Arial" panose="020B0604020202020204" pitchFamily="34" charset="0"/>
              </a:rPr>
              <a:t>Chaix</a:t>
            </a:r>
            <a:r>
              <a:rPr lang="en-IN" sz="2000" dirty="0">
                <a:latin typeface="Arial" panose="020B0604020202020204" pitchFamily="34" charset="0"/>
                <a:cs typeface="Arial" panose="020B0604020202020204" pitchFamily="34" charset="0"/>
              </a:rPr>
              <a:t>, B., </a:t>
            </a:r>
            <a:r>
              <a:rPr lang="en-IN" sz="2000" dirty="0" err="1">
                <a:latin typeface="Arial" panose="020B0604020202020204" pitchFamily="34" charset="0"/>
                <a:cs typeface="Arial" panose="020B0604020202020204" pitchFamily="34" charset="0"/>
              </a:rPr>
              <a:t>Nectoux</a:t>
            </a:r>
            <a:r>
              <a:rPr lang="en-IN" sz="2000" dirty="0">
                <a:latin typeface="Arial" panose="020B0604020202020204" pitchFamily="34" charset="0"/>
                <a:cs typeface="Arial" panose="020B0604020202020204" pitchFamily="34" charset="0"/>
              </a:rPr>
              <a:t>, P., </a:t>
            </a:r>
            <a:r>
              <a:rPr lang="en-IN" sz="2000" dirty="0" err="1">
                <a:latin typeface="Arial" panose="020B0604020202020204" pitchFamily="34" charset="0"/>
                <a:cs typeface="Arial" panose="020B0604020202020204" pitchFamily="34" charset="0"/>
              </a:rPr>
              <a:t>Pienkowski</a:t>
            </a:r>
            <a:r>
              <a:rPr lang="en-IN" sz="2000" dirty="0">
                <a:latin typeface="Arial" panose="020B0604020202020204" pitchFamily="34" charset="0"/>
                <a:cs typeface="Arial" panose="020B0604020202020204" pitchFamily="34" charset="0"/>
              </a:rPr>
              <a:t>, A., </a:t>
            </a:r>
            <a:r>
              <a:rPr lang="en-IN" sz="2000" dirty="0" err="1">
                <a:latin typeface="Arial" panose="020B0604020202020204" pitchFamily="34" charset="0"/>
                <a:cs typeface="Arial" panose="020B0604020202020204" pitchFamily="34" charset="0"/>
              </a:rPr>
              <a:t>Guillemasé</a:t>
            </a:r>
            <a:r>
              <a:rPr lang="en-IN" sz="2000" dirty="0">
                <a:latin typeface="Arial" panose="020B0604020202020204" pitchFamily="34" charset="0"/>
                <a:cs typeface="Arial" panose="020B0604020202020204" pitchFamily="34" charset="0"/>
              </a:rPr>
              <a:t>, A., &amp; </a:t>
            </a:r>
            <a:r>
              <a:rPr lang="en-IN" sz="2000" dirty="0" err="1">
                <a:latin typeface="Arial" panose="020B0604020202020204" pitchFamily="34" charset="0"/>
                <a:cs typeface="Arial" panose="020B0604020202020204" pitchFamily="34" charset="0"/>
              </a:rPr>
              <a:t>Brouard</a:t>
            </a:r>
            <a:r>
              <a:rPr lang="en-IN" sz="2000" dirty="0">
                <a:latin typeface="Arial" panose="020B0604020202020204" pitchFamily="34" charset="0"/>
                <a:cs typeface="Arial" panose="020B0604020202020204" pitchFamily="34" charset="0"/>
              </a:rPr>
              <a:t>, B. (2019). Healthcare ex </a:t>
            </a:r>
            <a:r>
              <a:rPr lang="en-IN" sz="2000" dirty="0" err="1">
                <a:latin typeface="Arial" panose="020B0604020202020204" pitchFamily="34" charset="0"/>
                <a:cs typeface="Arial" panose="020B0604020202020204" pitchFamily="34" charset="0"/>
              </a:rPr>
              <a:t>Machina</a:t>
            </a:r>
            <a:r>
              <a:rPr lang="en-IN" sz="2000" dirty="0">
                <a:latin typeface="Arial" panose="020B0604020202020204" pitchFamily="34" charset="0"/>
                <a:cs typeface="Arial" panose="020B0604020202020204" pitchFamily="34" charset="0"/>
              </a:rPr>
              <a:t>: Are conversational agents ready for prime time in oncology?. Clinical and translational radiation oncology, 16, 55-59.</a:t>
            </a:r>
          </a:p>
          <a:p>
            <a:pPr marL="0" indent="0" algn="just">
              <a:buNone/>
            </a:pPr>
            <a:r>
              <a:rPr lang="en-IN" sz="2000" dirty="0">
                <a:latin typeface="Arial" panose="020B0604020202020204" pitchFamily="34" charset="0"/>
                <a:cs typeface="Arial" panose="020B0604020202020204" pitchFamily="34" charset="0"/>
              </a:rPr>
              <a:t>3. </a:t>
            </a:r>
            <a:r>
              <a:rPr lang="en-IN" sz="2000" dirty="0" err="1">
                <a:latin typeface="Arial" panose="020B0604020202020204" pitchFamily="34" charset="0"/>
                <a:cs typeface="Arial" panose="020B0604020202020204" pitchFamily="34" charset="0"/>
              </a:rPr>
              <a:t>Atiyah</a:t>
            </a:r>
            <a:r>
              <a:rPr lang="en-IN" sz="2000" dirty="0">
                <a:latin typeface="Arial" panose="020B0604020202020204" pitchFamily="34" charset="0"/>
                <a:cs typeface="Arial" panose="020B0604020202020204" pitchFamily="34" charset="0"/>
              </a:rPr>
              <a:t>, A., </a:t>
            </a:r>
            <a:r>
              <a:rPr lang="en-IN" sz="2000" dirty="0" err="1">
                <a:latin typeface="Arial" panose="020B0604020202020204" pitchFamily="34" charset="0"/>
                <a:cs typeface="Arial" panose="020B0604020202020204" pitchFamily="34" charset="0"/>
              </a:rPr>
              <a:t>Jusoh</a:t>
            </a:r>
            <a:r>
              <a:rPr lang="en-IN" sz="2000" dirty="0">
                <a:latin typeface="Arial" panose="020B0604020202020204" pitchFamily="34" charset="0"/>
                <a:cs typeface="Arial" panose="020B0604020202020204" pitchFamily="34" charset="0"/>
              </a:rPr>
              <a:t>, S., &amp; </a:t>
            </a:r>
            <a:r>
              <a:rPr lang="en-IN" sz="2000" dirty="0" err="1">
                <a:latin typeface="Arial" panose="020B0604020202020204" pitchFamily="34" charset="0"/>
                <a:cs typeface="Arial" panose="020B0604020202020204" pitchFamily="34" charset="0"/>
              </a:rPr>
              <a:t>Almajali</a:t>
            </a:r>
            <a:r>
              <a:rPr lang="en-IN" sz="2000" dirty="0">
                <a:latin typeface="Arial" panose="020B0604020202020204" pitchFamily="34" charset="0"/>
                <a:cs typeface="Arial" panose="020B0604020202020204" pitchFamily="34" charset="0"/>
              </a:rPr>
              <a:t>, S. (2018, July). An efficient search for context-based </a:t>
            </a:r>
            <a:r>
              <a:rPr lang="en-IN" sz="2000" dirty="0" err="1">
                <a:latin typeface="Arial" panose="020B0604020202020204" pitchFamily="34" charset="0"/>
                <a:cs typeface="Arial" panose="020B0604020202020204" pitchFamily="34" charset="0"/>
              </a:rPr>
              <a:t>chatbots</a:t>
            </a:r>
            <a:r>
              <a:rPr lang="en-IN" sz="2000" dirty="0">
                <a:latin typeface="Arial" panose="020B0604020202020204" pitchFamily="34" charset="0"/>
                <a:cs typeface="Arial" panose="020B0604020202020204" pitchFamily="34" charset="0"/>
              </a:rPr>
              <a:t>. In 2018 8th International Conference on Computer Science and Information Technology (CSIT) (pp. 125-130). IEEE. </a:t>
            </a:r>
          </a:p>
          <a:p>
            <a:pPr marL="0" indent="0" algn="just">
              <a:buNone/>
            </a:pPr>
            <a:r>
              <a:rPr lang="en-IN" sz="2000" dirty="0">
                <a:latin typeface="Arial" panose="020B0604020202020204" pitchFamily="34" charset="0"/>
                <a:cs typeface="Arial" panose="020B0604020202020204" pitchFamily="34" charset="0"/>
              </a:rPr>
              <a:t>4.  </a:t>
            </a:r>
            <a:r>
              <a:rPr lang="en-IN" sz="2000" dirty="0" err="1">
                <a:latin typeface="Arial" panose="020B0604020202020204" pitchFamily="34" charset="0"/>
                <a:cs typeface="Arial" panose="020B0604020202020204" pitchFamily="34" charset="0"/>
              </a:rPr>
              <a:t>Argal</a:t>
            </a:r>
            <a:r>
              <a:rPr lang="en-IN" sz="2000" dirty="0">
                <a:latin typeface="Arial" panose="020B0604020202020204" pitchFamily="34" charset="0"/>
                <a:cs typeface="Arial" panose="020B0604020202020204" pitchFamily="34" charset="0"/>
              </a:rPr>
              <a:t>, A., Gupta, S., </a:t>
            </a:r>
            <a:r>
              <a:rPr lang="en-IN" sz="2000" dirty="0" err="1">
                <a:latin typeface="Arial" panose="020B0604020202020204" pitchFamily="34" charset="0"/>
                <a:cs typeface="Arial" panose="020B0604020202020204" pitchFamily="34" charset="0"/>
              </a:rPr>
              <a:t>Modi</a:t>
            </a:r>
            <a:r>
              <a:rPr lang="en-IN" sz="2000" dirty="0">
                <a:latin typeface="Arial" panose="020B0604020202020204" pitchFamily="34" charset="0"/>
                <a:cs typeface="Arial" panose="020B0604020202020204" pitchFamily="34" charset="0"/>
              </a:rPr>
              <a:t>, A., Pandey, P., Shim, S., &amp; </a:t>
            </a:r>
            <a:r>
              <a:rPr lang="en-IN" sz="2000" dirty="0" err="1">
                <a:latin typeface="Arial" panose="020B0604020202020204" pitchFamily="34" charset="0"/>
                <a:cs typeface="Arial" panose="020B0604020202020204" pitchFamily="34" charset="0"/>
              </a:rPr>
              <a:t>Choo</a:t>
            </a:r>
            <a:r>
              <a:rPr lang="en-IN" sz="2000" dirty="0">
                <a:latin typeface="Arial" panose="020B0604020202020204" pitchFamily="34" charset="0"/>
                <a:cs typeface="Arial" panose="020B0604020202020204" pitchFamily="34" charset="0"/>
              </a:rPr>
              <a:t>, C. (2018, January). Intelligent travel </a:t>
            </a:r>
            <a:r>
              <a:rPr lang="en-IN" sz="2000" dirty="0" err="1">
                <a:latin typeface="Arial" panose="020B0604020202020204" pitchFamily="34" charset="0"/>
                <a:cs typeface="Arial" panose="020B0604020202020204" pitchFamily="34" charset="0"/>
              </a:rPr>
              <a:t>chatbot</a:t>
            </a:r>
            <a:r>
              <a:rPr lang="en-IN" sz="2000" dirty="0">
                <a:latin typeface="Arial" panose="020B0604020202020204" pitchFamily="34" charset="0"/>
                <a:cs typeface="Arial" panose="020B0604020202020204" pitchFamily="34" charset="0"/>
              </a:rPr>
              <a:t> for predictive recommendation in echo platform.</a:t>
            </a:r>
          </a:p>
          <a:p>
            <a:pPr marL="0" indent="0" algn="just">
              <a:buNone/>
            </a:pPr>
            <a:r>
              <a:rPr lang="en-IN" sz="2000" dirty="0">
                <a:latin typeface="Arial" panose="020B0604020202020204" pitchFamily="34" charset="0"/>
                <a:cs typeface="Arial" panose="020B0604020202020204" pitchFamily="34" charset="0"/>
              </a:rPr>
              <a:t>5. </a:t>
            </a:r>
            <a:r>
              <a:rPr lang="en-IN" sz="2000" dirty="0" err="1">
                <a:latin typeface="Arial" panose="020B0604020202020204" pitchFamily="34" charset="0"/>
                <a:cs typeface="Arial" panose="020B0604020202020204" pitchFamily="34" charset="0"/>
              </a:rPr>
              <a:t>Avalverde</a:t>
            </a:r>
            <a:r>
              <a:rPr lang="en-IN" sz="2000" dirty="0">
                <a:latin typeface="Arial" panose="020B0604020202020204" pitchFamily="34" charset="0"/>
                <a:cs typeface="Arial" panose="020B0604020202020204" pitchFamily="34" charset="0"/>
              </a:rPr>
              <a:t>, D. (2019). A Brief History of </a:t>
            </a:r>
            <a:r>
              <a:rPr lang="en-IN" sz="2000" dirty="0" err="1">
                <a:latin typeface="Arial" panose="020B0604020202020204" pitchFamily="34" charset="0"/>
                <a:cs typeface="Arial" panose="020B0604020202020204" pitchFamily="34" charset="0"/>
              </a:rPr>
              <a:t>Chatbots</a:t>
            </a:r>
            <a:r>
              <a:rPr lang="en-IN" sz="2000" dirty="0">
                <a:latin typeface="Arial" panose="020B0604020202020204" pitchFamily="34" charset="0"/>
                <a:cs typeface="Arial" panose="020B0604020202020204" pitchFamily="34" charset="0"/>
              </a:rPr>
              <a:t>. Perception, Control, Cognition. Retrieved March 9, 2019 from: </a:t>
            </a:r>
          </a:p>
          <a:p>
            <a:pPr marL="0" indent="0" algn="just">
              <a:buNone/>
            </a:pPr>
            <a:r>
              <a:rPr lang="en-IN" sz="2000" dirty="0">
                <a:latin typeface="Arial" panose="020B0604020202020204" pitchFamily="34" charset="0"/>
                <a:cs typeface="Arial" panose="020B0604020202020204" pitchFamily="34" charset="0"/>
              </a:rPr>
              <a:t>6. Do, H. J., &amp; Fu, W. T. (2016, October). Empathic virtual assistant for healthcare information with positive emotional experience. In 2016 IEEE International Conference on Healthcare Informatics (ICHI) (pp. 318-318). IEEE.</a:t>
            </a:r>
          </a:p>
        </p:txBody>
      </p:sp>
      <p:grpSp>
        <p:nvGrpSpPr>
          <p:cNvPr id="4" name="Google Shape;466;p58"/>
          <p:cNvGrpSpPr/>
          <p:nvPr/>
        </p:nvGrpSpPr>
        <p:grpSpPr>
          <a:xfrm>
            <a:off x="6801426" y="142469"/>
            <a:ext cx="315323" cy="376981"/>
            <a:chOff x="4040314" y="1769061"/>
            <a:chExt cx="315323" cy="376981"/>
          </a:xfrm>
        </p:grpSpPr>
        <p:sp>
          <p:nvSpPr>
            <p:cNvPr id="5"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71;p58"/>
          <p:cNvSpPr/>
          <p:nvPr/>
        </p:nvSpPr>
        <p:spPr>
          <a:xfrm>
            <a:off x="11577856" y="2638044"/>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454;p58"/>
          <p:cNvGrpSpPr/>
          <p:nvPr/>
        </p:nvGrpSpPr>
        <p:grpSpPr>
          <a:xfrm>
            <a:off x="7754705" y="6414876"/>
            <a:ext cx="310599" cy="294704"/>
            <a:chOff x="6724281" y="3004537"/>
            <a:chExt cx="310599" cy="294704"/>
          </a:xfrm>
        </p:grpSpPr>
        <p:sp>
          <p:nvSpPr>
            <p:cNvPr id="10"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57;p58"/>
          <p:cNvGrpSpPr/>
          <p:nvPr/>
        </p:nvGrpSpPr>
        <p:grpSpPr>
          <a:xfrm>
            <a:off x="11607165" y="3903065"/>
            <a:ext cx="274389" cy="287882"/>
            <a:chOff x="8005637" y="2529896"/>
            <a:chExt cx="274389" cy="287882"/>
          </a:xfrm>
        </p:grpSpPr>
        <p:sp>
          <p:nvSpPr>
            <p:cNvPr id="13"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461;p58"/>
          <p:cNvSpPr/>
          <p:nvPr/>
        </p:nvSpPr>
        <p:spPr>
          <a:xfrm>
            <a:off x="373184" y="4453365"/>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0;p58"/>
          <p:cNvSpPr/>
          <p:nvPr/>
        </p:nvSpPr>
        <p:spPr>
          <a:xfrm>
            <a:off x="11744360" y="5785390"/>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472;p58"/>
          <p:cNvGrpSpPr/>
          <p:nvPr/>
        </p:nvGrpSpPr>
        <p:grpSpPr>
          <a:xfrm rot="2395509">
            <a:off x="9358151" y="6513039"/>
            <a:ext cx="274395" cy="287888"/>
            <a:chOff x="2772212" y="2822146"/>
            <a:chExt cx="274389" cy="287882"/>
          </a:xfrm>
        </p:grpSpPr>
        <p:sp>
          <p:nvSpPr>
            <p:cNvPr id="18"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60;p58"/>
          <p:cNvSpPr/>
          <p:nvPr/>
        </p:nvSpPr>
        <p:spPr>
          <a:xfrm>
            <a:off x="268443" y="625477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62;p58"/>
          <p:cNvGrpSpPr/>
          <p:nvPr/>
        </p:nvGrpSpPr>
        <p:grpSpPr>
          <a:xfrm rot="8945712">
            <a:off x="216375" y="85659"/>
            <a:ext cx="470500" cy="545601"/>
            <a:chOff x="5320111" y="1881293"/>
            <a:chExt cx="470512" cy="545615"/>
          </a:xfrm>
        </p:grpSpPr>
        <p:sp>
          <p:nvSpPr>
            <p:cNvPr id="22"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703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0"/>
            <a:ext cx="12192000" cy="6858000"/>
          </a:xfrm>
          <a:prstGeom prst="rect">
            <a:avLst/>
          </a:prstGeom>
          <a:blipFill dpi="0" rotWithShape="1">
            <a:blip r:embed="rId2">
              <a:alphaModFix amt="7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2959887" y="3244334"/>
            <a:ext cx="6272230" cy="1200329"/>
          </a:xfrm>
          <a:prstGeom prst="rect">
            <a:avLst/>
          </a:prstGeom>
        </p:spPr>
        <p:txBody>
          <a:bodyPr wrap="none">
            <a:spAutoFit/>
          </a:bodyPr>
          <a:lstStyle/>
          <a:p>
            <a:pPr algn="ctr"/>
            <a:r>
              <a:rPr lang="en-IN" sz="7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a:t>
            </a:r>
            <a:endParaRPr lang="en-US" sz="7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00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a:xfrm>
            <a:off x="839788" y="987425"/>
            <a:ext cx="3932237" cy="4881563"/>
          </a:xfrm>
        </p:spPr>
        <p:txBody>
          <a:bodyPr>
            <a:noAutofit/>
          </a:bodyPr>
          <a:lstStyle/>
          <a:p>
            <a:r>
              <a:rPr lang="en-US" sz="2000" b="1" dirty="0" smtClean="0">
                <a:latin typeface="Arial" panose="020B0604020202020204" pitchFamily="34" charset="0"/>
                <a:cs typeface="Arial" panose="020B0604020202020204" pitchFamily="34" charset="0"/>
              </a:rPr>
              <a:t>Introduction to the Internet of Things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 Internet of Things (</a:t>
            </a:r>
            <a:r>
              <a:rPr lang="en-US" sz="2000" dirty="0" err="1" smtClean="0">
                <a:latin typeface="Arial" panose="020B0604020202020204" pitchFamily="34" charset="0"/>
                <a:cs typeface="Arial" panose="020B0604020202020204" pitchFamily="34" charset="0"/>
              </a:rPr>
              <a:t>IoT</a:t>
            </a:r>
            <a:r>
              <a:rPr lang="en-US" sz="2000" dirty="0" smtClean="0">
                <a:latin typeface="Arial" panose="020B0604020202020204" pitchFamily="34" charset="0"/>
                <a:cs typeface="Arial" panose="020B0604020202020204" pitchFamily="34" charset="0"/>
              </a:rPr>
              <a:t>) refers to the network of physical devices, vehicles, home appliances, and other items embedded with electronics, software, sensors, and connectivity that enables these objects to connect and exchange data.</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 </a:t>
            </a:r>
            <a:r>
              <a:rPr lang="en-US" sz="2000" dirty="0" err="1" smtClean="0">
                <a:latin typeface="Arial" panose="020B0604020202020204" pitchFamily="34" charset="0"/>
                <a:cs typeface="Arial" panose="020B0604020202020204" pitchFamily="34" charset="0"/>
              </a:rPr>
              <a:t>IoT</a:t>
            </a:r>
            <a:r>
              <a:rPr lang="en-US" sz="2000" dirty="0" smtClean="0">
                <a:latin typeface="Arial" panose="020B0604020202020204" pitchFamily="34" charset="0"/>
                <a:cs typeface="Arial" panose="020B0604020202020204" pitchFamily="34" charset="0"/>
              </a:rPr>
              <a:t> has the potential to revolutionize various industries, including healthcare, transportation, and manufacturing, by allowing for increased efficiency, automation, and data analysis.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460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panose="020B0604020202020204" pitchFamily="34" charset="0"/>
                <a:cs typeface="Arial" panose="020B0604020202020204" pitchFamily="34" charset="0"/>
              </a:rPr>
              <a:t>LITERATURE SURVEY</a:t>
            </a:r>
            <a:endParaRPr lang="en-IN" sz="4000" dirty="0">
              <a:latin typeface="Arial" panose="020B0604020202020204" pitchFamily="34" charset="0"/>
              <a:cs typeface="Arial" panose="020B0604020202020204" pitchFamily="34" charset="0"/>
            </a:endParaRPr>
          </a:p>
        </p:txBody>
      </p:sp>
      <p:pic>
        <p:nvPicPr>
          <p:cNvPr id="4" name="Content Placeholder 3" descr="C:\Users\Sangeetha\OneDrive\Pictures\New folder\downloa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2875" y="1974198"/>
            <a:ext cx="7026249" cy="4054191"/>
          </a:xfrm>
          <a:prstGeom prst="rect">
            <a:avLst/>
          </a:prstGeom>
          <a:noFill/>
          <a:ln>
            <a:noFill/>
          </a:ln>
        </p:spPr>
      </p:pic>
      <p:grpSp>
        <p:nvGrpSpPr>
          <p:cNvPr id="5" name="Google Shape;438;p58"/>
          <p:cNvGrpSpPr/>
          <p:nvPr/>
        </p:nvGrpSpPr>
        <p:grpSpPr>
          <a:xfrm>
            <a:off x="8278335" y="109449"/>
            <a:ext cx="1450362" cy="1447410"/>
            <a:chOff x="7193640" y="535000"/>
            <a:chExt cx="1450362" cy="1447410"/>
          </a:xfrm>
        </p:grpSpPr>
        <p:sp>
          <p:nvSpPr>
            <p:cNvPr id="6"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45;p58"/>
          <p:cNvGrpSpPr/>
          <p:nvPr/>
        </p:nvGrpSpPr>
        <p:grpSpPr>
          <a:xfrm flipH="1">
            <a:off x="9949392" y="17214"/>
            <a:ext cx="2222991" cy="2380171"/>
            <a:chOff x="279450" y="571167"/>
            <a:chExt cx="1533626" cy="1642063"/>
          </a:xfrm>
        </p:grpSpPr>
        <p:sp>
          <p:nvSpPr>
            <p:cNvPr id="13"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1" name="Google Shape;454;p58"/>
          <p:cNvGrpSpPr/>
          <p:nvPr/>
        </p:nvGrpSpPr>
        <p:grpSpPr>
          <a:xfrm>
            <a:off x="5199295" y="6445155"/>
            <a:ext cx="310599" cy="294704"/>
            <a:chOff x="6724281" y="3004537"/>
            <a:chExt cx="310599" cy="294704"/>
          </a:xfrm>
        </p:grpSpPr>
        <p:sp>
          <p:nvSpPr>
            <p:cNvPr id="22"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57;p58"/>
          <p:cNvGrpSpPr/>
          <p:nvPr/>
        </p:nvGrpSpPr>
        <p:grpSpPr>
          <a:xfrm>
            <a:off x="11613253" y="4025956"/>
            <a:ext cx="274389" cy="287882"/>
            <a:chOff x="8005637" y="2529896"/>
            <a:chExt cx="274389" cy="287882"/>
          </a:xfrm>
        </p:grpSpPr>
        <p:sp>
          <p:nvSpPr>
            <p:cNvPr id="25"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462;p58"/>
          <p:cNvGrpSpPr/>
          <p:nvPr/>
        </p:nvGrpSpPr>
        <p:grpSpPr>
          <a:xfrm rot="8945712">
            <a:off x="227353" y="242530"/>
            <a:ext cx="470500" cy="545601"/>
            <a:chOff x="5320111" y="1881293"/>
            <a:chExt cx="470512" cy="545615"/>
          </a:xfrm>
        </p:grpSpPr>
        <p:sp>
          <p:nvSpPr>
            <p:cNvPr id="30"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66;p58"/>
          <p:cNvGrpSpPr/>
          <p:nvPr/>
        </p:nvGrpSpPr>
        <p:grpSpPr>
          <a:xfrm>
            <a:off x="6739642" y="203803"/>
            <a:ext cx="315323" cy="376981"/>
            <a:chOff x="4040314" y="1769061"/>
            <a:chExt cx="315323" cy="376981"/>
          </a:xfrm>
        </p:grpSpPr>
        <p:sp>
          <p:nvSpPr>
            <p:cNvPr id="34"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72;p58"/>
          <p:cNvGrpSpPr/>
          <p:nvPr/>
        </p:nvGrpSpPr>
        <p:grpSpPr>
          <a:xfrm rot="2395509">
            <a:off x="10854584" y="6313041"/>
            <a:ext cx="274395" cy="287888"/>
            <a:chOff x="2772212" y="2822146"/>
            <a:chExt cx="274389" cy="287882"/>
          </a:xfrm>
        </p:grpSpPr>
        <p:sp>
          <p:nvSpPr>
            <p:cNvPr id="40"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0036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angeetha\OneDrive\Pictures\New folder\Screenshot 2023-04-22 150924.png"/>
          <p:cNvPicPr/>
          <p:nvPr/>
        </p:nvPicPr>
        <p:blipFill>
          <a:blip r:embed="rId2">
            <a:extLst>
              <a:ext uri="{28A0092B-C50C-407E-A947-70E740481C1C}">
                <a14:useLocalDpi xmlns:a14="http://schemas.microsoft.com/office/drawing/2010/main" val="0"/>
              </a:ext>
            </a:extLst>
          </a:blip>
          <a:srcRect/>
          <a:stretch>
            <a:fillRect/>
          </a:stretch>
        </p:blipFill>
        <p:spPr bwMode="auto">
          <a:xfrm>
            <a:off x="3147060" y="993775"/>
            <a:ext cx="5897880" cy="4870450"/>
          </a:xfrm>
          <a:prstGeom prst="rect">
            <a:avLst/>
          </a:prstGeom>
          <a:noFill/>
          <a:ln>
            <a:noFill/>
          </a:ln>
        </p:spPr>
      </p:pic>
      <p:grpSp>
        <p:nvGrpSpPr>
          <p:cNvPr id="3" name="Google Shape;438;p58"/>
          <p:cNvGrpSpPr/>
          <p:nvPr/>
        </p:nvGrpSpPr>
        <p:grpSpPr>
          <a:xfrm>
            <a:off x="878944" y="993775"/>
            <a:ext cx="1450362" cy="1447410"/>
            <a:chOff x="7193640" y="535000"/>
            <a:chExt cx="1450362" cy="1447410"/>
          </a:xfrm>
        </p:grpSpPr>
        <p:sp>
          <p:nvSpPr>
            <p:cNvPr id="4"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45;p58"/>
          <p:cNvGrpSpPr/>
          <p:nvPr/>
        </p:nvGrpSpPr>
        <p:grpSpPr>
          <a:xfrm flipH="1">
            <a:off x="9949392" y="17214"/>
            <a:ext cx="2222991" cy="2380171"/>
            <a:chOff x="279450" y="571167"/>
            <a:chExt cx="1533626" cy="1642063"/>
          </a:xfrm>
        </p:grpSpPr>
        <p:sp>
          <p:nvSpPr>
            <p:cNvPr id="11"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19" name="Google Shape;454;p58"/>
          <p:cNvGrpSpPr/>
          <p:nvPr/>
        </p:nvGrpSpPr>
        <p:grpSpPr>
          <a:xfrm>
            <a:off x="5199295" y="6445155"/>
            <a:ext cx="310599" cy="294704"/>
            <a:chOff x="6724281" y="3004537"/>
            <a:chExt cx="310599" cy="294704"/>
          </a:xfrm>
        </p:grpSpPr>
        <p:sp>
          <p:nvSpPr>
            <p:cNvPr id="20"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57;p58"/>
          <p:cNvGrpSpPr/>
          <p:nvPr/>
        </p:nvGrpSpPr>
        <p:grpSpPr>
          <a:xfrm>
            <a:off x="11613253" y="4025956"/>
            <a:ext cx="274389" cy="287882"/>
            <a:chOff x="8005637" y="2529896"/>
            <a:chExt cx="274389" cy="287882"/>
          </a:xfrm>
        </p:grpSpPr>
        <p:sp>
          <p:nvSpPr>
            <p:cNvPr id="23"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62;p58"/>
          <p:cNvGrpSpPr/>
          <p:nvPr/>
        </p:nvGrpSpPr>
        <p:grpSpPr>
          <a:xfrm rot="8945712">
            <a:off x="227353" y="242530"/>
            <a:ext cx="470500" cy="545601"/>
            <a:chOff x="5320111" y="1881293"/>
            <a:chExt cx="470512" cy="545615"/>
          </a:xfrm>
        </p:grpSpPr>
        <p:sp>
          <p:nvSpPr>
            <p:cNvPr id="28"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66;p58"/>
          <p:cNvGrpSpPr/>
          <p:nvPr/>
        </p:nvGrpSpPr>
        <p:grpSpPr>
          <a:xfrm>
            <a:off x="6739642" y="203803"/>
            <a:ext cx="315323" cy="376981"/>
            <a:chOff x="4040314" y="1769061"/>
            <a:chExt cx="315323" cy="376981"/>
          </a:xfrm>
        </p:grpSpPr>
        <p:sp>
          <p:nvSpPr>
            <p:cNvPr id="32"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472;p58"/>
          <p:cNvGrpSpPr/>
          <p:nvPr/>
        </p:nvGrpSpPr>
        <p:grpSpPr>
          <a:xfrm rot="2395509">
            <a:off x="10854584" y="6313041"/>
            <a:ext cx="274395" cy="287888"/>
            <a:chOff x="2772212" y="2822146"/>
            <a:chExt cx="274389" cy="287882"/>
          </a:xfrm>
        </p:grpSpPr>
        <p:sp>
          <p:nvSpPr>
            <p:cNvPr id="38"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9777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SYSTEM REQUIRMENTS ANALYSIS</a:t>
            </a:r>
          </a:p>
        </p:txBody>
      </p:sp>
      <p:sp>
        <p:nvSpPr>
          <p:cNvPr id="3" name="Content Placeholder 2"/>
          <p:cNvSpPr>
            <a:spLocks noGrp="1"/>
          </p:cNvSpPr>
          <p:nvPr>
            <p:ph sz="half" idx="1"/>
          </p:nvPr>
        </p:nvSpPr>
        <p:spPr/>
        <p:txBody>
          <a:bodyPr>
            <a:noAutofit/>
          </a:bodyPr>
          <a:lstStyle/>
          <a:p>
            <a:pPr algn="just">
              <a:buNone/>
            </a:pPr>
            <a:r>
              <a:rPr lang="en-US" sz="2000" dirty="0">
                <a:latin typeface="Arial" panose="020B0604020202020204" pitchFamily="34" charset="0"/>
                <a:ea typeface="Calibri" panose="020F0502020204030204" pitchFamily="34" charset="0"/>
                <a:cs typeface="Arial" panose="020B0604020202020204" pitchFamily="34" charset="0"/>
              </a:rPr>
              <a:t>EXISTING </a:t>
            </a:r>
            <a:r>
              <a:rPr lang="en-US" sz="2000" dirty="0" smtClean="0">
                <a:latin typeface="Arial" panose="020B0604020202020204" pitchFamily="34" charset="0"/>
                <a:ea typeface="Calibri" panose="020F0502020204030204" pitchFamily="34" charset="0"/>
                <a:cs typeface="Arial" panose="020B0604020202020204" pitchFamily="34" charset="0"/>
              </a:rPr>
              <a:t>SYSTEM</a:t>
            </a:r>
          </a:p>
          <a:p>
            <a:pPr algn="just">
              <a:buNone/>
            </a:pPr>
            <a:r>
              <a:rPr lang="en-US" sz="2000" dirty="0" smtClean="0">
                <a:latin typeface="Arial" panose="020B0604020202020204" pitchFamily="34" charset="0"/>
                <a:cs typeface="Arial" panose="020B0604020202020204" pitchFamily="34" charset="0"/>
              </a:rPr>
              <a:t>TRADITIONAL FARMING</a:t>
            </a:r>
          </a:p>
          <a:p>
            <a:r>
              <a:rPr lang="en-US" sz="1800" dirty="0" smtClean="0">
                <a:latin typeface="Arial" panose="020B0604020202020204" pitchFamily="34" charset="0"/>
                <a:cs typeface="Arial" panose="020B0604020202020204" pitchFamily="34" charset="0"/>
              </a:rPr>
              <a:t>traditional </a:t>
            </a:r>
            <a:r>
              <a:rPr lang="en-US" sz="1800" dirty="0">
                <a:latin typeface="Arial" panose="020B0604020202020204" pitchFamily="34" charset="0"/>
                <a:cs typeface="Arial" panose="020B0604020202020204" pitchFamily="34" charset="0"/>
              </a:rPr>
              <a:t>farming </a:t>
            </a:r>
            <a:r>
              <a:rPr lang="en-US" sz="1800" dirty="0" smtClean="0">
                <a:latin typeface="Arial" panose="020B0604020202020204" pitchFamily="34" charset="0"/>
                <a:cs typeface="Arial" panose="020B0604020202020204" pitchFamily="34" charset="0"/>
              </a:rPr>
              <a:t>to </a:t>
            </a:r>
            <a:r>
              <a:rPr lang="en-US" sz="1800" dirty="0" err="1" smtClean="0">
                <a:latin typeface="Arial" panose="020B0604020202020204" pitchFamily="34" charset="0"/>
                <a:cs typeface="Arial" panose="020B0604020202020204" pitchFamily="34" charset="0"/>
              </a:rPr>
              <a:t>smartfarming</a:t>
            </a:r>
            <a:r>
              <a:rPr lang="en-US" sz="1800" dirty="0" smtClean="0">
                <a:latin typeface="Arial" panose="020B0604020202020204" pitchFamily="34" charset="0"/>
                <a:cs typeface="Arial" panose="020B0604020202020204" pitchFamily="34" charset="0"/>
              </a:rPr>
              <a:t> will have significant </a:t>
            </a:r>
            <a:r>
              <a:rPr lang="en-US" sz="1800" dirty="0">
                <a:latin typeface="Arial" panose="020B0604020202020204" pitchFamily="34" charset="0"/>
                <a:cs typeface="Arial" panose="020B0604020202020204" pitchFamily="34" charset="0"/>
              </a:rPr>
              <a:t>implications for the biodiversity of cultivated and wild plants.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In </a:t>
            </a:r>
            <a:r>
              <a:rPr lang="en-US" sz="1800" dirty="0">
                <a:latin typeface="Arial" panose="020B0604020202020204" pitchFamily="34" charset="0"/>
                <a:cs typeface="Arial" panose="020B0604020202020204" pitchFamily="34" charset="0"/>
              </a:rPr>
              <a:t>the face of global environmental problems, it is essential that agriculture remains resilient to maintain and increase food security.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Cultural </a:t>
            </a:r>
            <a:r>
              <a:rPr lang="en-US" sz="1800" dirty="0">
                <a:latin typeface="Arial" panose="020B0604020202020204" pitchFamily="34" charset="0"/>
                <a:cs typeface="Arial" panose="020B0604020202020204" pitchFamily="34" charset="0"/>
              </a:rPr>
              <a:t>and biological diversity are essential to agricultural resilience; if one method or crop fails, there are many to compensate.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Cultural </a:t>
            </a:r>
            <a:r>
              <a:rPr lang="en-US" sz="1800" dirty="0">
                <a:latin typeface="Arial" panose="020B0604020202020204" pitchFamily="34" charset="0"/>
                <a:cs typeface="Arial" panose="020B0604020202020204" pitchFamily="34" charset="0"/>
              </a:rPr>
              <a:t>diversity can maintain biodiversity if the pressure to modernize is reduced and the number of conservation projects continue to grow.</a:t>
            </a:r>
            <a:endParaRPr lang="en-US" sz="1800" dirty="0">
              <a:latin typeface="Arial" panose="020B0604020202020204" pitchFamily="34" charset="0"/>
              <a:ea typeface="Calibri" panose="020F0502020204030204" pitchFamily="34" charset="0"/>
              <a:cs typeface="Arial" panose="020B0604020202020204" pitchFamily="34"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181600" cy="4351337"/>
          </a:xfrm>
        </p:spPr>
      </p:pic>
    </p:spTree>
    <p:extLst>
      <p:ext uri="{BB962C8B-B14F-4D97-AF65-F5344CB8AC3E}">
        <p14:creationId xmlns:p14="http://schemas.microsoft.com/office/powerpoint/2010/main" val="271544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anose="020B0604020202020204" pitchFamily="34" charset="0"/>
                <a:cs typeface="Arial" panose="020B0604020202020204" pitchFamily="34" charset="0"/>
              </a:rPr>
              <a:t>DISADVANTAGES</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fontAlgn="base"/>
            <a:r>
              <a:rPr lang="en-US" sz="2000" b="1" dirty="0" smtClean="0">
                <a:latin typeface="Arial" panose="020B0604020202020204" pitchFamily="34" charset="0"/>
                <a:cs typeface="Arial" panose="020B0604020202020204" pitchFamily="34" charset="0"/>
              </a:rPr>
              <a:t>Farmers </a:t>
            </a:r>
            <a:r>
              <a:rPr lang="en-US" sz="2000" b="1" dirty="0">
                <a:latin typeface="Arial" panose="020B0604020202020204" pitchFamily="34" charset="0"/>
                <a:cs typeface="Arial" panose="020B0604020202020204" pitchFamily="34" charset="0"/>
              </a:rPr>
              <a:t>in  </a:t>
            </a:r>
            <a:r>
              <a:rPr lang="en-US" sz="2000" b="1" dirty="0" err="1">
                <a:latin typeface="Arial" panose="020B0604020202020204" pitchFamily="34" charset="0"/>
                <a:cs typeface="Arial" panose="020B0604020202020204" pitchFamily="34" charset="0"/>
              </a:rPr>
              <a:t>traditonal</a:t>
            </a:r>
            <a:r>
              <a:rPr lang="en-US" sz="2000" b="1" dirty="0">
                <a:latin typeface="Arial" panose="020B0604020202020204" pitchFamily="34" charset="0"/>
                <a:cs typeface="Arial" panose="020B0604020202020204" pitchFamily="34" charset="0"/>
              </a:rPr>
              <a:t> farming  have to </a:t>
            </a:r>
            <a:r>
              <a:rPr lang="en-US" sz="2000" b="1" dirty="0" smtClean="0">
                <a:latin typeface="Arial" panose="020B0604020202020204" pitchFamily="34" charset="0"/>
                <a:cs typeface="Arial" panose="020B0604020202020204" pitchFamily="34" charset="0"/>
              </a:rPr>
              <a:t>spent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mainly </a:t>
            </a:r>
            <a:r>
              <a:rPr lang="en-US" sz="2000" b="1" dirty="0">
                <a:latin typeface="Arial" panose="020B0604020202020204" pitchFamily="34" charset="0"/>
                <a:cs typeface="Arial" panose="020B0604020202020204" pitchFamily="34" charset="0"/>
              </a:rPr>
              <a:t>about 15 hours to harvest the </a:t>
            </a:r>
            <a:r>
              <a:rPr lang="en-US" sz="2000" b="1" dirty="0" smtClean="0">
                <a:latin typeface="Arial" panose="020B0604020202020204" pitchFamily="34" charset="0"/>
                <a:cs typeface="Arial" panose="020B0604020202020204" pitchFamily="34" charset="0"/>
              </a:rPr>
              <a:t>crops</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compared </a:t>
            </a:r>
            <a:r>
              <a:rPr lang="en-US" sz="2000" b="1" dirty="0">
                <a:latin typeface="Arial" panose="020B0604020202020204" pitchFamily="34" charset="0"/>
                <a:cs typeface="Arial" panose="020B0604020202020204" pitchFamily="34" charset="0"/>
              </a:rPr>
              <a:t>to high-tech </a:t>
            </a:r>
            <a:r>
              <a:rPr lang="en-US" sz="2000" b="1" dirty="0" smtClean="0">
                <a:latin typeface="Arial" panose="020B0604020202020204" pitchFamily="34" charset="0"/>
                <a:cs typeface="Arial" panose="020B0604020202020204" pitchFamily="34" charset="0"/>
              </a:rPr>
              <a:t>farming.</a:t>
            </a:r>
          </a:p>
          <a:p>
            <a:pPr fontAlgn="base"/>
            <a:r>
              <a:rPr lang="en-US" sz="2000" b="1" dirty="0" smtClean="0">
                <a:latin typeface="Arial" panose="020B0604020202020204" pitchFamily="34" charset="0"/>
                <a:cs typeface="Arial" panose="020B0604020202020204" pitchFamily="34" charset="0"/>
              </a:rPr>
              <a:t>It </a:t>
            </a:r>
            <a:r>
              <a:rPr lang="en-US" sz="2000" b="1" dirty="0">
                <a:latin typeface="Arial" panose="020B0604020202020204" pitchFamily="34" charset="0"/>
                <a:cs typeface="Arial" panose="020B0604020202020204" pitchFamily="34" charset="0"/>
              </a:rPr>
              <a:t>takes a long time to harvest hence </a:t>
            </a:r>
            <a:r>
              <a:rPr lang="en-US" sz="2000" b="1" dirty="0" err="1" smtClean="0">
                <a:latin typeface="Arial" panose="020B0604020202020204" pitchFamily="34" charset="0"/>
                <a:cs typeface="Arial" panose="020B0604020202020204" pitchFamily="34" charset="0"/>
              </a:rPr>
              <a:t>beingsold</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more expensive prices to </a:t>
            </a:r>
            <a:r>
              <a:rPr lang="en-US" sz="2000" b="1" dirty="0" smtClean="0">
                <a:latin typeface="Arial" panose="020B0604020202020204" pitchFamily="34" charset="0"/>
                <a:cs typeface="Arial" panose="020B0604020202020204" pitchFamily="34" charset="0"/>
              </a:rPr>
              <a:t>earn</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back </a:t>
            </a:r>
            <a:r>
              <a:rPr lang="en-US" sz="2000" b="1" dirty="0">
                <a:latin typeface="Arial" panose="020B0604020202020204" pitchFamily="34" charset="0"/>
                <a:cs typeface="Arial" panose="020B0604020202020204" pitchFamily="34" charset="0"/>
              </a:rPr>
              <a:t>the time taken to mature the </a:t>
            </a:r>
            <a:r>
              <a:rPr lang="en-US" sz="2000" b="1" dirty="0" smtClean="0">
                <a:latin typeface="Arial" panose="020B0604020202020204" pitchFamily="34" charset="0"/>
                <a:cs typeface="Arial" panose="020B0604020202020204" pitchFamily="34" charset="0"/>
              </a:rPr>
              <a:t>crops.</a:t>
            </a:r>
            <a:endParaRPr lang="en-US" sz="2000" dirty="0">
              <a:latin typeface="Arial" panose="020B0604020202020204" pitchFamily="34" charset="0"/>
              <a:cs typeface="Arial" panose="020B0604020202020204" pitchFamily="34" charset="0"/>
            </a:endParaRPr>
          </a:p>
          <a:p>
            <a:pPr fontAlgn="base"/>
            <a:r>
              <a:rPr lang="en-US" sz="2000" b="1" dirty="0" smtClean="0">
                <a:latin typeface="Arial" panose="020B0604020202020204" pitchFamily="34" charset="0"/>
                <a:cs typeface="Arial" panose="020B0604020202020204" pitchFamily="34" charset="0"/>
              </a:rPr>
              <a:t>Soil </a:t>
            </a:r>
            <a:r>
              <a:rPr lang="en-US" sz="2000" b="1" dirty="0">
                <a:latin typeface="Arial" panose="020B0604020202020204" pitchFamily="34" charset="0"/>
                <a:cs typeface="Arial" panose="020B0604020202020204" pitchFamily="34" charset="0"/>
              </a:rPr>
              <a:t>is used in traditional </a:t>
            </a:r>
            <a:r>
              <a:rPr lang="en-US" sz="2000" b="1" dirty="0" err="1" smtClean="0">
                <a:latin typeface="Arial" panose="020B0604020202020204" pitchFamily="34" charset="0"/>
                <a:cs typeface="Arial" panose="020B0604020202020204" pitchFamily="34" charset="0"/>
              </a:rPr>
              <a:t>farmming.Hence,decomposition</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takes up majority of </a:t>
            </a:r>
            <a:r>
              <a:rPr lang="en-US" sz="2000" b="1" dirty="0" smtClean="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time.</a:t>
            </a:r>
          </a:p>
          <a:p>
            <a:pPr fontAlgn="base"/>
            <a:r>
              <a:rPr lang="en-US" sz="2000" b="1" dirty="0" err="1" smtClean="0">
                <a:latin typeface="Arial" panose="020B0604020202020204" pitchFamily="34" charset="0"/>
                <a:cs typeface="Arial" panose="020B0604020202020204" pitchFamily="34" charset="0"/>
              </a:rPr>
              <a:t>Also,this</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places the crops in a </a:t>
            </a:r>
            <a:r>
              <a:rPr lang="en-US" sz="2000" b="1" dirty="0" smtClean="0">
                <a:latin typeface="Arial" panose="020B0604020202020204" pitchFamily="34" charset="0"/>
                <a:cs typeface="Arial" panose="020B0604020202020204" pitchFamily="34" charset="0"/>
              </a:rPr>
              <a:t>high</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risk </a:t>
            </a:r>
            <a:r>
              <a:rPr lang="en-US" sz="2000" b="1" dirty="0">
                <a:latin typeface="Arial" panose="020B0604020202020204" pitchFamily="34" charset="0"/>
                <a:cs typeface="Arial" panose="020B0604020202020204" pitchFamily="34" charset="0"/>
              </a:rPr>
              <a:t>of  getting soil  disease</a:t>
            </a:r>
            <a:r>
              <a:rPr lang="en-US" sz="2000" b="1"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p>
          <a:p>
            <a:pPr fontAlgn="base"/>
            <a:r>
              <a:rPr lang="en-US" sz="2000" b="1" dirty="0" smtClean="0">
                <a:latin typeface="Arial" panose="020B0604020202020204" pitchFamily="34" charset="0"/>
                <a:cs typeface="Arial" panose="020B0604020202020204" pitchFamily="34" charset="0"/>
              </a:rPr>
              <a:t>Pesticides </a:t>
            </a:r>
            <a:r>
              <a:rPr lang="en-US" sz="2000" b="1" dirty="0">
                <a:latin typeface="Arial" panose="020B0604020202020204" pitchFamily="34" charset="0"/>
                <a:cs typeface="Arial" panose="020B0604020202020204" pitchFamily="34" charset="0"/>
              </a:rPr>
              <a:t>are used to prevent pests </a:t>
            </a:r>
            <a:r>
              <a:rPr lang="en-US" sz="2000" b="1" dirty="0" err="1" smtClean="0">
                <a:latin typeface="Arial" panose="020B0604020202020204" pitchFamily="34" charset="0"/>
                <a:cs typeface="Arial" panose="020B0604020202020204" pitchFamily="34" charset="0"/>
              </a:rPr>
              <a:t>fromattacking</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the </a:t>
            </a:r>
            <a:r>
              <a:rPr lang="en-US" sz="2000" b="1" dirty="0" err="1" smtClean="0">
                <a:latin typeface="Arial" panose="020B0604020202020204" pitchFamily="34" charset="0"/>
                <a:cs typeface="Arial" panose="020B0604020202020204" pitchFamily="34" charset="0"/>
              </a:rPr>
              <a:t>crops.Hence,plants</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are</a:t>
            </a:r>
            <a:r>
              <a:rPr lang="en-US" sz="2000" b="1" dirty="0">
                <a:latin typeface="Arial" panose="020B0604020202020204" pitchFamily="34" charset="0"/>
                <a:cs typeface="Arial" panose="020B0604020202020204" pitchFamily="34" charset="0"/>
              </a:rPr>
              <a:t> not so healthy.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049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203803"/>
            <a:ext cx="3932237" cy="5665186"/>
          </a:xfrm>
        </p:spPr>
        <p:txBody>
          <a:bodyPr>
            <a:noAutofit/>
          </a:bodyPr>
          <a:lstStyle/>
          <a:p>
            <a:r>
              <a:rPr lang="en-IN" sz="1800" b="1" dirty="0">
                <a:latin typeface="Arial" panose="020B0604020202020204" pitchFamily="34" charset="0"/>
                <a:cs typeface="Arial" panose="020B0604020202020204" pitchFamily="34" charset="0"/>
              </a:rPr>
              <a:t>What is a smart farm?</a:t>
            </a:r>
            <a:endParaRPr lang="en-IN"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Arial" panose="020B0604020202020204" pitchFamily="34" charset="0"/>
                <a:cs typeface="Arial" panose="020B0604020202020204" pitchFamily="34" charset="0"/>
              </a:rPr>
              <a:t>A farm which is managed using smart technologies and modern forms of communication is termed as a smart farm.</a:t>
            </a:r>
          </a:p>
          <a:p>
            <a:pPr marL="285750" indent="-285750">
              <a:buFont typeface="Arial" panose="020B0604020202020204" pitchFamily="34" charset="0"/>
              <a:buChar char="•"/>
            </a:pPr>
            <a:r>
              <a:rPr lang="en-IN" sz="1800" dirty="0">
                <a:latin typeface="Arial" panose="020B0604020202020204" pitchFamily="34" charset="0"/>
                <a:cs typeface="Arial" panose="020B0604020202020204" pitchFamily="34" charset="0"/>
              </a:rPr>
              <a:t>The several of technologies farmers use in smart farms are:</a:t>
            </a:r>
          </a:p>
          <a:p>
            <a:pPr marL="285750" indent="-285750">
              <a:buFont typeface="Arial" panose="020B0604020202020204" pitchFamily="34" charset="0"/>
              <a:buChar char="•"/>
            </a:pPr>
            <a:r>
              <a:rPr lang="en-IN" sz="1800" dirty="0">
                <a:latin typeface="Arial" panose="020B0604020202020204" pitchFamily="34" charset="0"/>
                <a:cs typeface="Arial" panose="020B0604020202020204" pitchFamily="34" charset="0"/>
              </a:rPr>
              <a:t>Sensors for soil, water, moisture and humidity control</a:t>
            </a:r>
          </a:p>
          <a:p>
            <a:pPr marL="285750" indent="-285750">
              <a:buFont typeface="Arial" panose="020B0604020202020204" pitchFamily="34" charset="0"/>
              <a:buChar char="•"/>
            </a:pPr>
            <a:r>
              <a:rPr lang="en-IN" sz="1800" dirty="0">
                <a:latin typeface="Arial" panose="020B0604020202020204" pitchFamily="34" charset="0"/>
                <a:cs typeface="Arial" panose="020B0604020202020204" pitchFamily="34" charset="0"/>
              </a:rPr>
              <a:t>Software to diagnose plant and animal disease, to learn and treat the disease.</a:t>
            </a:r>
          </a:p>
          <a:p>
            <a:pPr marL="285750" indent="-285750">
              <a:buFont typeface="Arial" panose="020B0604020202020204" pitchFamily="34" charset="0"/>
              <a:buChar char="•"/>
            </a:pPr>
            <a:r>
              <a:rPr lang="en-IN" sz="1800" dirty="0">
                <a:latin typeface="Arial" panose="020B0604020202020204" pitchFamily="34" charset="0"/>
                <a:cs typeface="Arial" panose="020B0604020202020204" pitchFamily="34" charset="0"/>
              </a:rPr>
              <a:t>The smart farms are completely operated by automated tools and robotics in such a manner that the farmer does not even have to step on the field. The cost of manual labour reduces due to smart farming. </a:t>
            </a:r>
            <a:r>
              <a:rPr lang="en-IN" sz="1800" dirty="0" err="1">
                <a:latin typeface="Arial" panose="020B0604020202020204" pitchFamily="34" charset="0"/>
                <a:cs typeface="Arial" panose="020B0604020202020204" pitchFamily="34" charset="0"/>
              </a:rPr>
              <a:t>IoT</a:t>
            </a:r>
            <a:r>
              <a:rPr lang="en-IN" sz="1800" dirty="0">
                <a:latin typeface="Arial" panose="020B0604020202020204" pitchFamily="34" charset="0"/>
                <a:cs typeface="Arial" panose="020B0604020202020204" pitchFamily="34" charset="0"/>
              </a:rPr>
              <a:t> integrates and connects the entire farm to improve quality and quantity of crops and other produce.</a:t>
            </a:r>
          </a:p>
        </p:txBody>
      </p:sp>
      <p:sp>
        <p:nvSpPr>
          <p:cNvPr id="6" name="Text Placeholder 3"/>
          <p:cNvSpPr txBox="1">
            <a:spLocks/>
          </p:cNvSpPr>
          <p:nvPr/>
        </p:nvSpPr>
        <p:spPr>
          <a:xfrm>
            <a:off x="839788" y="-24713"/>
            <a:ext cx="3932237" cy="58689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IN" sz="1800" dirty="0">
              <a:latin typeface="Arial" panose="020B0604020202020204" pitchFamily="34" charset="0"/>
              <a:cs typeface="Arial" panose="020B0604020202020204" pitchFamily="34" charset="0"/>
            </a:endParaRPr>
          </a:p>
        </p:txBody>
      </p:sp>
      <p:grpSp>
        <p:nvGrpSpPr>
          <p:cNvPr id="7" name="Google Shape;454;p58"/>
          <p:cNvGrpSpPr/>
          <p:nvPr/>
        </p:nvGrpSpPr>
        <p:grpSpPr>
          <a:xfrm>
            <a:off x="5199295" y="6445155"/>
            <a:ext cx="310599" cy="294704"/>
            <a:chOff x="6724281" y="3004537"/>
            <a:chExt cx="310599" cy="294704"/>
          </a:xfrm>
        </p:grpSpPr>
        <p:sp>
          <p:nvSpPr>
            <p:cNvPr id="8"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57;p58"/>
          <p:cNvGrpSpPr/>
          <p:nvPr/>
        </p:nvGrpSpPr>
        <p:grpSpPr>
          <a:xfrm>
            <a:off x="11613253" y="4025956"/>
            <a:ext cx="274389" cy="287882"/>
            <a:chOff x="8005637" y="2529896"/>
            <a:chExt cx="274389" cy="287882"/>
          </a:xfrm>
        </p:grpSpPr>
        <p:sp>
          <p:nvSpPr>
            <p:cNvPr id="11"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60;p58"/>
          <p:cNvSpPr/>
          <p:nvPr/>
        </p:nvSpPr>
        <p:spPr>
          <a:xfrm>
            <a:off x="357505" y="637448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58"/>
          <p:cNvSpPr/>
          <p:nvPr/>
        </p:nvSpPr>
        <p:spPr>
          <a:xfrm>
            <a:off x="348213" y="5208652"/>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466;p58"/>
          <p:cNvGrpSpPr/>
          <p:nvPr/>
        </p:nvGrpSpPr>
        <p:grpSpPr>
          <a:xfrm>
            <a:off x="6739642" y="203803"/>
            <a:ext cx="315323" cy="376981"/>
            <a:chOff x="4040314" y="1769061"/>
            <a:chExt cx="315323" cy="376981"/>
          </a:xfrm>
        </p:grpSpPr>
        <p:sp>
          <p:nvSpPr>
            <p:cNvPr id="16"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470;p58"/>
          <p:cNvSpPr/>
          <p:nvPr/>
        </p:nvSpPr>
        <p:spPr>
          <a:xfrm>
            <a:off x="260103" y="301714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1;p58"/>
          <p:cNvSpPr/>
          <p:nvPr/>
        </p:nvSpPr>
        <p:spPr>
          <a:xfrm>
            <a:off x="11699145" y="2858167"/>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72;p58"/>
          <p:cNvGrpSpPr/>
          <p:nvPr/>
        </p:nvGrpSpPr>
        <p:grpSpPr>
          <a:xfrm rot="2395509">
            <a:off x="10854584" y="6313041"/>
            <a:ext cx="274395" cy="287888"/>
            <a:chOff x="2772212" y="2822146"/>
            <a:chExt cx="274389" cy="287882"/>
          </a:xfrm>
        </p:grpSpPr>
        <p:sp>
          <p:nvSpPr>
            <p:cNvPr id="22"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62;p58"/>
          <p:cNvGrpSpPr/>
          <p:nvPr/>
        </p:nvGrpSpPr>
        <p:grpSpPr>
          <a:xfrm rot="8945712">
            <a:off x="227353" y="217817"/>
            <a:ext cx="470500" cy="545601"/>
            <a:chOff x="5320111" y="1881293"/>
            <a:chExt cx="470512" cy="545615"/>
          </a:xfrm>
        </p:grpSpPr>
        <p:sp>
          <p:nvSpPr>
            <p:cNvPr id="25"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Tree>
    <p:extLst>
      <p:ext uri="{BB962C8B-B14F-4D97-AF65-F5344CB8AC3E}">
        <p14:creationId xmlns:p14="http://schemas.microsoft.com/office/powerpoint/2010/main" val="4047059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TotalTime>
  <Words>1898</Words>
  <Application>Microsoft Office PowerPoint</Application>
  <PresentationFormat>Widescreen</PresentationFormat>
  <Paragraphs>221</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Bahnschrift</vt:lpstr>
      <vt:lpstr>Calibri</vt:lpstr>
      <vt:lpstr>Calibri Light</vt:lpstr>
      <vt:lpstr>Times New Roman</vt:lpstr>
      <vt:lpstr>Office Theme</vt:lpstr>
      <vt:lpstr> SMART CROP PROTECTION USING IOT</vt:lpstr>
      <vt:lpstr>PowerPoint Presentation</vt:lpstr>
      <vt:lpstr>ABSTRACT</vt:lpstr>
      <vt:lpstr>PowerPoint Presentation</vt:lpstr>
      <vt:lpstr>LITERATURE SURVEY</vt:lpstr>
      <vt:lpstr>PowerPoint Presentation</vt:lpstr>
      <vt:lpstr>SYSTEM REQUIRMENTS ANALYSIS</vt:lpstr>
      <vt:lpstr>DISADVANTAGES</vt:lpstr>
      <vt:lpstr>PowerPoint Presentation</vt:lpstr>
      <vt:lpstr>PROPOSED SOLUTION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BRAINSTORM</vt:lpstr>
      <vt:lpstr>PROBLEM STATEMENT</vt:lpstr>
      <vt:lpstr>PowerPoint Presentation</vt:lpstr>
      <vt:lpstr>IMPLEMENTATION PROJECT DESIGN PHASE 1</vt:lpstr>
      <vt:lpstr>PowerPoint Presentation</vt:lpstr>
      <vt:lpstr>Solution architecture</vt:lpstr>
      <vt:lpstr> SYSTEM TESTING PROJECT DESIGN PHASE 2 Customer journey map</vt:lpstr>
      <vt:lpstr>Data Flow Diagram &amp; User Stories</vt:lpstr>
      <vt:lpstr> Data Flow Architecture</vt:lpstr>
      <vt:lpstr>DATA FLOW DIAGRAM</vt:lpstr>
      <vt:lpstr>SOLUTION REQUIREMENTS (FUNCTIONAL&amp;NONFUNCTIONAL)</vt:lpstr>
      <vt:lpstr>PowerPoint Presentation</vt:lpstr>
      <vt:lpstr>PowerPoint Presentation</vt:lpstr>
      <vt:lpstr>OUTPUT</vt:lpstr>
      <vt:lpstr>PowerPoint Presentation</vt:lpstr>
      <vt:lpstr>AFTER MEASURING DISTANCE</vt:lpstr>
      <vt:lpstr>Conclusion</vt:lpstr>
      <vt:lpstr>REFERENCE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Connected Future:Exploring the Internet of Things</dc:title>
  <dc:creator>Sangeetha</dc:creator>
  <cp:lastModifiedBy>Sangeetha</cp:lastModifiedBy>
  <cp:revision>42</cp:revision>
  <dcterms:created xsi:type="dcterms:W3CDTF">2023-05-15T10:49:32Z</dcterms:created>
  <dcterms:modified xsi:type="dcterms:W3CDTF">2023-05-18T05:45:22Z</dcterms:modified>
</cp:coreProperties>
</file>